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60" r:id="rId5"/>
    <p:sldId id="276" r:id="rId6"/>
    <p:sldId id="264" r:id="rId7"/>
    <p:sldId id="257" r:id="rId8"/>
    <p:sldId id="261" r:id="rId9"/>
    <p:sldId id="259" r:id="rId10"/>
    <p:sldId id="270" r:id="rId11"/>
    <p:sldId id="263" r:id="rId12"/>
    <p:sldId id="277" r:id="rId13"/>
    <p:sldId id="265" r:id="rId14"/>
    <p:sldId id="262" r:id="rId15"/>
    <p:sldId id="271" r:id="rId16"/>
    <p:sldId id="266" r:id="rId17"/>
    <p:sldId id="268" r:id="rId18"/>
    <p:sldId id="272" r:id="rId19"/>
    <p:sldId id="267" r:id="rId20"/>
    <p:sldId id="269" r:id="rId21"/>
    <p:sldId id="275"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111" d="100"/>
          <a:sy n="111" d="100"/>
        </p:scale>
        <p:origin x="66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Oyiengo" userId="9d93a604-018f-48f1-aad5-aff7008e5942" providerId="ADAL" clId="{603EAE6C-781C-4D06-AFCD-02A2C2C25814}"/>
    <pc:docChg chg="undo redo custSel modSld">
      <pc:chgData name="Laura Oyiengo" userId="9d93a604-018f-48f1-aad5-aff7008e5942" providerId="ADAL" clId="{603EAE6C-781C-4D06-AFCD-02A2C2C25814}" dt="2023-08-16T10:21:23.130" v="3984" actId="20577"/>
      <pc:docMkLst>
        <pc:docMk/>
      </pc:docMkLst>
      <pc:sldChg chg="modSp mod">
        <pc:chgData name="Laura Oyiengo" userId="9d93a604-018f-48f1-aad5-aff7008e5942" providerId="ADAL" clId="{603EAE6C-781C-4D06-AFCD-02A2C2C25814}" dt="2023-08-16T10:21:23.130" v="3984" actId="20577"/>
        <pc:sldMkLst>
          <pc:docMk/>
          <pc:sldMk cId="3418088975" sldId="259"/>
        </pc:sldMkLst>
        <pc:spChg chg="mod">
          <ac:chgData name="Laura Oyiengo" userId="9d93a604-018f-48f1-aad5-aff7008e5942" providerId="ADAL" clId="{603EAE6C-781C-4D06-AFCD-02A2C2C25814}" dt="2023-08-16T10:21:23.130" v="3984" actId="20577"/>
          <ac:spMkLst>
            <pc:docMk/>
            <pc:sldMk cId="3418088975" sldId="259"/>
            <ac:spMk id="3" creationId="{2BFE2E34-4CCE-5934-EA74-03A84107DBE9}"/>
          </ac:spMkLst>
        </pc:spChg>
      </pc:sldChg>
      <pc:sldChg chg="modSp mod">
        <pc:chgData name="Laura Oyiengo" userId="9d93a604-018f-48f1-aad5-aff7008e5942" providerId="ADAL" clId="{603EAE6C-781C-4D06-AFCD-02A2C2C25814}" dt="2023-08-16T09:53:46.193" v="2040" actId="20577"/>
        <pc:sldMkLst>
          <pc:docMk/>
          <pc:sldMk cId="3538106049" sldId="260"/>
        </pc:sldMkLst>
        <pc:spChg chg="mod">
          <ac:chgData name="Laura Oyiengo" userId="9d93a604-018f-48f1-aad5-aff7008e5942" providerId="ADAL" clId="{603EAE6C-781C-4D06-AFCD-02A2C2C25814}" dt="2023-08-16T09:53:46.193" v="2040" actId="20577"/>
          <ac:spMkLst>
            <pc:docMk/>
            <pc:sldMk cId="3538106049" sldId="260"/>
            <ac:spMk id="3" creationId="{DD6BAA6C-D20C-4D6E-2D7F-9BF08CDD273C}"/>
          </ac:spMkLst>
        </pc:spChg>
      </pc:sldChg>
      <pc:sldChg chg="modSp mod">
        <pc:chgData name="Laura Oyiengo" userId="9d93a604-018f-48f1-aad5-aff7008e5942" providerId="ADAL" clId="{603EAE6C-781C-4D06-AFCD-02A2C2C25814}" dt="2023-08-16T09:57:18.659" v="2246" actId="20577"/>
        <pc:sldMkLst>
          <pc:docMk/>
          <pc:sldMk cId="2974584320" sldId="261"/>
        </pc:sldMkLst>
        <pc:spChg chg="mod">
          <ac:chgData name="Laura Oyiengo" userId="9d93a604-018f-48f1-aad5-aff7008e5942" providerId="ADAL" clId="{603EAE6C-781C-4D06-AFCD-02A2C2C25814}" dt="2023-08-16T09:57:18.659" v="2246" actId="20577"/>
          <ac:spMkLst>
            <pc:docMk/>
            <pc:sldMk cId="2974584320" sldId="261"/>
            <ac:spMk id="3" creationId="{EEE75011-0D9B-4ADF-29DA-EDA072C36252}"/>
          </ac:spMkLst>
        </pc:spChg>
      </pc:sldChg>
      <pc:sldChg chg="modSp mod">
        <pc:chgData name="Laura Oyiengo" userId="9d93a604-018f-48f1-aad5-aff7008e5942" providerId="ADAL" clId="{603EAE6C-781C-4D06-AFCD-02A2C2C25814}" dt="2023-08-16T09:53:14.205" v="1981" actId="20577"/>
        <pc:sldMkLst>
          <pc:docMk/>
          <pc:sldMk cId="746270711" sldId="263"/>
        </pc:sldMkLst>
        <pc:spChg chg="mod">
          <ac:chgData name="Laura Oyiengo" userId="9d93a604-018f-48f1-aad5-aff7008e5942" providerId="ADAL" clId="{603EAE6C-781C-4D06-AFCD-02A2C2C25814}" dt="2023-08-16T09:53:14.205" v="1981" actId="20577"/>
          <ac:spMkLst>
            <pc:docMk/>
            <pc:sldMk cId="746270711" sldId="263"/>
            <ac:spMk id="3" creationId="{0979724E-AEE5-71DD-56C3-22E23FA81D9F}"/>
          </ac:spMkLst>
        </pc:spChg>
      </pc:sldChg>
      <pc:sldChg chg="modSp mod">
        <pc:chgData name="Laura Oyiengo" userId="9d93a604-018f-48f1-aad5-aff7008e5942" providerId="ADAL" clId="{603EAE6C-781C-4D06-AFCD-02A2C2C25814}" dt="2023-08-16T09:53:31.548" v="2011" actId="20577"/>
        <pc:sldMkLst>
          <pc:docMk/>
          <pc:sldMk cId="3930345858" sldId="264"/>
        </pc:sldMkLst>
        <pc:spChg chg="mod">
          <ac:chgData name="Laura Oyiengo" userId="9d93a604-018f-48f1-aad5-aff7008e5942" providerId="ADAL" clId="{603EAE6C-781C-4D06-AFCD-02A2C2C25814}" dt="2023-08-16T09:53:31.548" v="2011" actId="20577"/>
          <ac:spMkLst>
            <pc:docMk/>
            <pc:sldMk cId="3930345858" sldId="264"/>
            <ac:spMk id="3" creationId="{A1A97635-97BE-2437-A9FD-4783C8AE2ED5}"/>
          </ac:spMkLst>
        </pc:spChg>
      </pc:sldChg>
      <pc:sldChg chg="modSp mod">
        <pc:chgData name="Laura Oyiengo" userId="9d93a604-018f-48f1-aad5-aff7008e5942" providerId="ADAL" clId="{603EAE6C-781C-4D06-AFCD-02A2C2C25814}" dt="2023-08-16T09:53:07.310" v="1975" actId="20577"/>
        <pc:sldMkLst>
          <pc:docMk/>
          <pc:sldMk cId="3725031176" sldId="265"/>
        </pc:sldMkLst>
        <pc:spChg chg="mod">
          <ac:chgData name="Laura Oyiengo" userId="9d93a604-018f-48f1-aad5-aff7008e5942" providerId="ADAL" clId="{603EAE6C-781C-4D06-AFCD-02A2C2C25814}" dt="2023-08-16T09:38:35.794" v="632" actId="20577"/>
          <ac:spMkLst>
            <pc:docMk/>
            <pc:sldMk cId="3725031176" sldId="265"/>
            <ac:spMk id="2" creationId="{607CE414-5E66-DDE6-566F-0695C1C9F7D7}"/>
          </ac:spMkLst>
        </pc:spChg>
        <pc:spChg chg="mod">
          <ac:chgData name="Laura Oyiengo" userId="9d93a604-018f-48f1-aad5-aff7008e5942" providerId="ADAL" clId="{603EAE6C-781C-4D06-AFCD-02A2C2C25814}" dt="2023-08-16T09:53:07.310" v="1975" actId="20577"/>
          <ac:spMkLst>
            <pc:docMk/>
            <pc:sldMk cId="3725031176" sldId="265"/>
            <ac:spMk id="3" creationId="{6537726D-6E6D-3FD8-5F10-592F5CE09863}"/>
          </ac:spMkLst>
        </pc:spChg>
      </pc:sldChg>
      <pc:sldChg chg="modSp mod">
        <pc:chgData name="Laura Oyiengo" userId="9d93a604-018f-48f1-aad5-aff7008e5942" providerId="ADAL" clId="{603EAE6C-781C-4D06-AFCD-02A2C2C25814}" dt="2023-08-16T09:52:57.923" v="1967" actId="20577"/>
        <pc:sldMkLst>
          <pc:docMk/>
          <pc:sldMk cId="2129262195" sldId="266"/>
        </pc:sldMkLst>
        <pc:spChg chg="mod">
          <ac:chgData name="Laura Oyiengo" userId="9d93a604-018f-48f1-aad5-aff7008e5942" providerId="ADAL" clId="{603EAE6C-781C-4D06-AFCD-02A2C2C25814}" dt="2023-08-16T09:52:57.923" v="1967" actId="20577"/>
          <ac:spMkLst>
            <pc:docMk/>
            <pc:sldMk cId="2129262195" sldId="266"/>
            <ac:spMk id="3" creationId="{7DBD75AB-D760-2E84-105F-33678DC66545}"/>
          </ac:spMkLst>
        </pc:spChg>
      </pc:sldChg>
      <pc:sldChg chg="modSp mod">
        <pc:chgData name="Laura Oyiengo" userId="9d93a604-018f-48f1-aad5-aff7008e5942" providerId="ADAL" clId="{603EAE6C-781C-4D06-AFCD-02A2C2C25814}" dt="2023-08-16T10:17:14.403" v="3826" actId="20577"/>
        <pc:sldMkLst>
          <pc:docMk/>
          <pc:sldMk cId="3849660247" sldId="267"/>
        </pc:sldMkLst>
        <pc:spChg chg="mod">
          <ac:chgData name="Laura Oyiengo" userId="9d93a604-018f-48f1-aad5-aff7008e5942" providerId="ADAL" clId="{603EAE6C-781C-4D06-AFCD-02A2C2C25814}" dt="2023-08-16T10:11:28.362" v="2859" actId="20577"/>
          <ac:spMkLst>
            <pc:docMk/>
            <pc:sldMk cId="3849660247" sldId="267"/>
            <ac:spMk id="2" creationId="{CDD52384-FEB9-EEB0-1310-607BCB119773}"/>
          </ac:spMkLst>
        </pc:spChg>
        <pc:spChg chg="mod">
          <ac:chgData name="Laura Oyiengo" userId="9d93a604-018f-48f1-aad5-aff7008e5942" providerId="ADAL" clId="{603EAE6C-781C-4D06-AFCD-02A2C2C25814}" dt="2023-08-16T10:17:14.403" v="3826" actId="20577"/>
          <ac:spMkLst>
            <pc:docMk/>
            <pc:sldMk cId="3849660247" sldId="267"/>
            <ac:spMk id="3" creationId="{16747753-C642-7BAF-6927-97DCDF5C4437}"/>
          </ac:spMkLst>
        </pc:spChg>
      </pc:sldChg>
      <pc:sldChg chg="modSp mod">
        <pc:chgData name="Laura Oyiengo" userId="9d93a604-018f-48f1-aad5-aff7008e5942" providerId="ADAL" clId="{603EAE6C-781C-4D06-AFCD-02A2C2C25814}" dt="2023-08-16T09:51:34.770" v="1907" actId="20577"/>
        <pc:sldMkLst>
          <pc:docMk/>
          <pc:sldMk cId="2593765190" sldId="268"/>
        </pc:sldMkLst>
        <pc:spChg chg="mod">
          <ac:chgData name="Laura Oyiengo" userId="9d93a604-018f-48f1-aad5-aff7008e5942" providerId="ADAL" clId="{603EAE6C-781C-4D06-AFCD-02A2C2C25814}" dt="2023-08-16T09:51:34.770" v="1907" actId="20577"/>
          <ac:spMkLst>
            <pc:docMk/>
            <pc:sldMk cId="2593765190" sldId="268"/>
            <ac:spMk id="3" creationId="{D63FCCA4-5148-10DD-B8B6-C112A13F9F1C}"/>
          </ac:spMkLst>
        </pc:spChg>
      </pc:sldChg>
      <pc:sldChg chg="modSp mod">
        <pc:chgData name="Laura Oyiengo" userId="9d93a604-018f-48f1-aad5-aff7008e5942" providerId="ADAL" clId="{603EAE6C-781C-4D06-AFCD-02A2C2C25814}" dt="2023-08-16T10:07:37.782" v="2857" actId="20577"/>
        <pc:sldMkLst>
          <pc:docMk/>
          <pc:sldMk cId="2104905371" sldId="271"/>
        </pc:sldMkLst>
        <pc:spChg chg="mod">
          <ac:chgData name="Laura Oyiengo" userId="9d93a604-018f-48f1-aad5-aff7008e5942" providerId="ADAL" clId="{603EAE6C-781C-4D06-AFCD-02A2C2C25814}" dt="2023-08-16T10:07:37.782" v="2857" actId="20577"/>
          <ac:spMkLst>
            <pc:docMk/>
            <pc:sldMk cId="2104905371" sldId="271"/>
            <ac:spMk id="3" creationId="{428ABAF0-9E89-2650-1B5F-9A73AED8770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9AFF-0D68-9E3E-3BFF-E973CF2F3B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F70302-0173-EBA8-3D38-BA847022E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1F8C12-FF4A-02CD-FA2B-41D2161B20E1}"/>
              </a:ext>
            </a:extLst>
          </p:cNvPr>
          <p:cNvSpPr>
            <a:spLocks noGrp="1"/>
          </p:cNvSpPr>
          <p:nvPr>
            <p:ph type="dt" sz="half" idx="10"/>
          </p:nvPr>
        </p:nvSpPr>
        <p:spPr/>
        <p:txBody>
          <a:bodyPr/>
          <a:lstStyle/>
          <a:p>
            <a:fld id="{54839A03-A2D0-4853-94A5-1EE38C46C7CB}" type="datetimeFigureOut">
              <a:rPr lang="en-US" smtClean="0"/>
              <a:t>8/16/23</a:t>
            </a:fld>
            <a:endParaRPr lang="en-US"/>
          </a:p>
        </p:txBody>
      </p:sp>
      <p:sp>
        <p:nvSpPr>
          <p:cNvPr id="5" name="Footer Placeholder 4">
            <a:extLst>
              <a:ext uri="{FF2B5EF4-FFF2-40B4-BE49-F238E27FC236}">
                <a16:creationId xmlns:a16="http://schemas.microsoft.com/office/drawing/2014/main" id="{4A223C6E-0A0D-F0B1-FC1F-917BABBC6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ED186-0809-242B-77B2-4DA7660AF29E}"/>
              </a:ext>
            </a:extLst>
          </p:cNvPr>
          <p:cNvSpPr>
            <a:spLocks noGrp="1"/>
          </p:cNvSpPr>
          <p:nvPr>
            <p:ph type="sldNum" sz="quarter" idx="12"/>
          </p:nvPr>
        </p:nvSpPr>
        <p:spPr/>
        <p:txBody>
          <a:bodyPr/>
          <a:lstStyle/>
          <a:p>
            <a:fld id="{4EC4ADF9-7A8F-448B-866F-723E874E94AF}" type="slidenum">
              <a:rPr lang="en-US" smtClean="0"/>
              <a:t>‹#›</a:t>
            </a:fld>
            <a:endParaRPr lang="en-US"/>
          </a:p>
        </p:txBody>
      </p:sp>
    </p:spTree>
    <p:extLst>
      <p:ext uri="{BB962C8B-B14F-4D97-AF65-F5344CB8AC3E}">
        <p14:creationId xmlns:p14="http://schemas.microsoft.com/office/powerpoint/2010/main" val="163572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960B-2E9F-FED8-9618-637667B7D1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883442-373A-50B4-B77B-469FE624D9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04A12-6579-B7D5-39E5-E402CBDDB115}"/>
              </a:ext>
            </a:extLst>
          </p:cNvPr>
          <p:cNvSpPr>
            <a:spLocks noGrp="1"/>
          </p:cNvSpPr>
          <p:nvPr>
            <p:ph type="dt" sz="half" idx="10"/>
          </p:nvPr>
        </p:nvSpPr>
        <p:spPr/>
        <p:txBody>
          <a:bodyPr/>
          <a:lstStyle/>
          <a:p>
            <a:fld id="{54839A03-A2D0-4853-94A5-1EE38C46C7CB}" type="datetimeFigureOut">
              <a:rPr lang="en-US" smtClean="0"/>
              <a:t>8/16/23</a:t>
            </a:fld>
            <a:endParaRPr lang="en-US"/>
          </a:p>
        </p:txBody>
      </p:sp>
      <p:sp>
        <p:nvSpPr>
          <p:cNvPr id="5" name="Footer Placeholder 4">
            <a:extLst>
              <a:ext uri="{FF2B5EF4-FFF2-40B4-BE49-F238E27FC236}">
                <a16:creationId xmlns:a16="http://schemas.microsoft.com/office/drawing/2014/main" id="{EF44E33E-E9AE-1132-3D78-AD4545904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923AF-B38D-824A-C6AB-2BE8FA85044A}"/>
              </a:ext>
            </a:extLst>
          </p:cNvPr>
          <p:cNvSpPr>
            <a:spLocks noGrp="1"/>
          </p:cNvSpPr>
          <p:nvPr>
            <p:ph type="sldNum" sz="quarter" idx="12"/>
          </p:nvPr>
        </p:nvSpPr>
        <p:spPr/>
        <p:txBody>
          <a:bodyPr/>
          <a:lstStyle/>
          <a:p>
            <a:fld id="{4EC4ADF9-7A8F-448B-866F-723E874E94AF}" type="slidenum">
              <a:rPr lang="en-US" smtClean="0"/>
              <a:t>‹#›</a:t>
            </a:fld>
            <a:endParaRPr lang="en-US"/>
          </a:p>
        </p:txBody>
      </p:sp>
    </p:spTree>
    <p:extLst>
      <p:ext uri="{BB962C8B-B14F-4D97-AF65-F5344CB8AC3E}">
        <p14:creationId xmlns:p14="http://schemas.microsoft.com/office/powerpoint/2010/main" val="296602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427B3-5FAE-107F-87DB-0F2DC06F77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7EB82B-A146-3BD3-F650-757F4CC114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7B5C1-4B87-AAF9-8CA6-B7FF0DA68539}"/>
              </a:ext>
            </a:extLst>
          </p:cNvPr>
          <p:cNvSpPr>
            <a:spLocks noGrp="1"/>
          </p:cNvSpPr>
          <p:nvPr>
            <p:ph type="dt" sz="half" idx="10"/>
          </p:nvPr>
        </p:nvSpPr>
        <p:spPr/>
        <p:txBody>
          <a:bodyPr/>
          <a:lstStyle/>
          <a:p>
            <a:fld id="{54839A03-A2D0-4853-94A5-1EE38C46C7CB}" type="datetimeFigureOut">
              <a:rPr lang="en-US" smtClean="0"/>
              <a:t>8/16/23</a:t>
            </a:fld>
            <a:endParaRPr lang="en-US"/>
          </a:p>
        </p:txBody>
      </p:sp>
      <p:sp>
        <p:nvSpPr>
          <p:cNvPr id="5" name="Footer Placeholder 4">
            <a:extLst>
              <a:ext uri="{FF2B5EF4-FFF2-40B4-BE49-F238E27FC236}">
                <a16:creationId xmlns:a16="http://schemas.microsoft.com/office/drawing/2014/main" id="{43573084-1AC1-2CA5-9894-3890839B2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2F94D-83FE-33EA-3D45-57B22D64D128}"/>
              </a:ext>
            </a:extLst>
          </p:cNvPr>
          <p:cNvSpPr>
            <a:spLocks noGrp="1"/>
          </p:cNvSpPr>
          <p:nvPr>
            <p:ph type="sldNum" sz="quarter" idx="12"/>
          </p:nvPr>
        </p:nvSpPr>
        <p:spPr/>
        <p:txBody>
          <a:bodyPr/>
          <a:lstStyle/>
          <a:p>
            <a:fld id="{4EC4ADF9-7A8F-448B-866F-723E874E94AF}" type="slidenum">
              <a:rPr lang="en-US" smtClean="0"/>
              <a:t>‹#›</a:t>
            </a:fld>
            <a:endParaRPr lang="en-US"/>
          </a:p>
        </p:txBody>
      </p:sp>
    </p:spTree>
    <p:extLst>
      <p:ext uri="{BB962C8B-B14F-4D97-AF65-F5344CB8AC3E}">
        <p14:creationId xmlns:p14="http://schemas.microsoft.com/office/powerpoint/2010/main" val="340604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992E-53DD-2A0D-D7D5-F848ADFACA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4894A6-56C2-162F-2C93-DD76A1CDC1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F375-1478-BCAF-95BA-D91D5E15A547}"/>
              </a:ext>
            </a:extLst>
          </p:cNvPr>
          <p:cNvSpPr>
            <a:spLocks noGrp="1"/>
          </p:cNvSpPr>
          <p:nvPr>
            <p:ph type="dt" sz="half" idx="10"/>
          </p:nvPr>
        </p:nvSpPr>
        <p:spPr/>
        <p:txBody>
          <a:bodyPr/>
          <a:lstStyle/>
          <a:p>
            <a:fld id="{54839A03-A2D0-4853-94A5-1EE38C46C7CB}" type="datetimeFigureOut">
              <a:rPr lang="en-US" smtClean="0"/>
              <a:t>8/16/23</a:t>
            </a:fld>
            <a:endParaRPr lang="en-US"/>
          </a:p>
        </p:txBody>
      </p:sp>
      <p:sp>
        <p:nvSpPr>
          <p:cNvPr id="5" name="Footer Placeholder 4">
            <a:extLst>
              <a:ext uri="{FF2B5EF4-FFF2-40B4-BE49-F238E27FC236}">
                <a16:creationId xmlns:a16="http://schemas.microsoft.com/office/drawing/2014/main" id="{C28759C6-900B-6959-D90B-5348EAC37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9DD12-0035-2B4F-6BDF-51CC0FBDF818}"/>
              </a:ext>
            </a:extLst>
          </p:cNvPr>
          <p:cNvSpPr>
            <a:spLocks noGrp="1"/>
          </p:cNvSpPr>
          <p:nvPr>
            <p:ph type="sldNum" sz="quarter" idx="12"/>
          </p:nvPr>
        </p:nvSpPr>
        <p:spPr/>
        <p:txBody>
          <a:bodyPr/>
          <a:lstStyle/>
          <a:p>
            <a:fld id="{4EC4ADF9-7A8F-448B-866F-723E874E94AF}" type="slidenum">
              <a:rPr lang="en-US" smtClean="0"/>
              <a:t>‹#›</a:t>
            </a:fld>
            <a:endParaRPr lang="en-US"/>
          </a:p>
        </p:txBody>
      </p:sp>
    </p:spTree>
    <p:extLst>
      <p:ext uri="{BB962C8B-B14F-4D97-AF65-F5344CB8AC3E}">
        <p14:creationId xmlns:p14="http://schemas.microsoft.com/office/powerpoint/2010/main" val="98749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5FCA-C49A-F3DC-A77F-9956203A83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867A34-E829-A9CC-CD27-3B12998B70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FC51A4-ABC7-C859-79E5-8C761E29CF7B}"/>
              </a:ext>
            </a:extLst>
          </p:cNvPr>
          <p:cNvSpPr>
            <a:spLocks noGrp="1"/>
          </p:cNvSpPr>
          <p:nvPr>
            <p:ph type="dt" sz="half" idx="10"/>
          </p:nvPr>
        </p:nvSpPr>
        <p:spPr/>
        <p:txBody>
          <a:bodyPr/>
          <a:lstStyle/>
          <a:p>
            <a:fld id="{54839A03-A2D0-4853-94A5-1EE38C46C7CB}" type="datetimeFigureOut">
              <a:rPr lang="en-US" smtClean="0"/>
              <a:t>8/16/23</a:t>
            </a:fld>
            <a:endParaRPr lang="en-US"/>
          </a:p>
        </p:txBody>
      </p:sp>
      <p:sp>
        <p:nvSpPr>
          <p:cNvPr id="5" name="Footer Placeholder 4">
            <a:extLst>
              <a:ext uri="{FF2B5EF4-FFF2-40B4-BE49-F238E27FC236}">
                <a16:creationId xmlns:a16="http://schemas.microsoft.com/office/drawing/2014/main" id="{341BCD0F-2CFE-A4EF-357A-B2B7EA11F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F8FBB-E27A-FF02-456E-CDCBF23E39AA}"/>
              </a:ext>
            </a:extLst>
          </p:cNvPr>
          <p:cNvSpPr>
            <a:spLocks noGrp="1"/>
          </p:cNvSpPr>
          <p:nvPr>
            <p:ph type="sldNum" sz="quarter" idx="12"/>
          </p:nvPr>
        </p:nvSpPr>
        <p:spPr/>
        <p:txBody>
          <a:bodyPr/>
          <a:lstStyle/>
          <a:p>
            <a:fld id="{4EC4ADF9-7A8F-448B-866F-723E874E94AF}" type="slidenum">
              <a:rPr lang="en-US" smtClean="0"/>
              <a:t>‹#›</a:t>
            </a:fld>
            <a:endParaRPr lang="en-US"/>
          </a:p>
        </p:txBody>
      </p:sp>
    </p:spTree>
    <p:extLst>
      <p:ext uri="{BB962C8B-B14F-4D97-AF65-F5344CB8AC3E}">
        <p14:creationId xmlns:p14="http://schemas.microsoft.com/office/powerpoint/2010/main" val="96032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5553C-FDAF-1D71-A8CB-02736C3E8B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9F377-35AF-D5EA-B623-B98D5352C8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386068-F348-15DC-8A95-E0131DFC22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790875-C12D-2658-7E4A-934702BB3706}"/>
              </a:ext>
            </a:extLst>
          </p:cNvPr>
          <p:cNvSpPr>
            <a:spLocks noGrp="1"/>
          </p:cNvSpPr>
          <p:nvPr>
            <p:ph type="dt" sz="half" idx="10"/>
          </p:nvPr>
        </p:nvSpPr>
        <p:spPr/>
        <p:txBody>
          <a:bodyPr/>
          <a:lstStyle/>
          <a:p>
            <a:fld id="{54839A03-A2D0-4853-94A5-1EE38C46C7CB}" type="datetimeFigureOut">
              <a:rPr lang="en-US" smtClean="0"/>
              <a:t>8/16/23</a:t>
            </a:fld>
            <a:endParaRPr lang="en-US"/>
          </a:p>
        </p:txBody>
      </p:sp>
      <p:sp>
        <p:nvSpPr>
          <p:cNvPr id="6" name="Footer Placeholder 5">
            <a:extLst>
              <a:ext uri="{FF2B5EF4-FFF2-40B4-BE49-F238E27FC236}">
                <a16:creationId xmlns:a16="http://schemas.microsoft.com/office/drawing/2014/main" id="{09441157-769F-9E1B-14BD-8AFA13D7D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86A53-8BFB-5D49-71AA-867219D5FD39}"/>
              </a:ext>
            </a:extLst>
          </p:cNvPr>
          <p:cNvSpPr>
            <a:spLocks noGrp="1"/>
          </p:cNvSpPr>
          <p:nvPr>
            <p:ph type="sldNum" sz="quarter" idx="12"/>
          </p:nvPr>
        </p:nvSpPr>
        <p:spPr/>
        <p:txBody>
          <a:bodyPr/>
          <a:lstStyle/>
          <a:p>
            <a:fld id="{4EC4ADF9-7A8F-448B-866F-723E874E94AF}" type="slidenum">
              <a:rPr lang="en-US" smtClean="0"/>
              <a:t>‹#›</a:t>
            </a:fld>
            <a:endParaRPr lang="en-US"/>
          </a:p>
        </p:txBody>
      </p:sp>
    </p:spTree>
    <p:extLst>
      <p:ext uri="{BB962C8B-B14F-4D97-AF65-F5344CB8AC3E}">
        <p14:creationId xmlns:p14="http://schemas.microsoft.com/office/powerpoint/2010/main" val="60130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87BF-C73B-B751-4BEE-E404A38103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5CDAE0-D8A7-F21A-991A-33AB19AD6C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18C618-B980-6F6F-7A42-2D418DC686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6084E-5881-69DB-8E2E-F50FE30014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898AEB-4E39-B35D-E638-21A3781F20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5F2E25-786C-CB70-32E4-DA1A9E939995}"/>
              </a:ext>
            </a:extLst>
          </p:cNvPr>
          <p:cNvSpPr>
            <a:spLocks noGrp="1"/>
          </p:cNvSpPr>
          <p:nvPr>
            <p:ph type="dt" sz="half" idx="10"/>
          </p:nvPr>
        </p:nvSpPr>
        <p:spPr/>
        <p:txBody>
          <a:bodyPr/>
          <a:lstStyle/>
          <a:p>
            <a:fld id="{54839A03-A2D0-4853-94A5-1EE38C46C7CB}" type="datetimeFigureOut">
              <a:rPr lang="en-US" smtClean="0"/>
              <a:t>8/16/23</a:t>
            </a:fld>
            <a:endParaRPr lang="en-US"/>
          </a:p>
        </p:txBody>
      </p:sp>
      <p:sp>
        <p:nvSpPr>
          <p:cNvPr id="8" name="Footer Placeholder 7">
            <a:extLst>
              <a:ext uri="{FF2B5EF4-FFF2-40B4-BE49-F238E27FC236}">
                <a16:creationId xmlns:a16="http://schemas.microsoft.com/office/drawing/2014/main" id="{EBE5B994-9E3C-8E6A-FB31-8AF58ACE09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06C8F3-5B41-4020-BDC8-5310CB97BD03}"/>
              </a:ext>
            </a:extLst>
          </p:cNvPr>
          <p:cNvSpPr>
            <a:spLocks noGrp="1"/>
          </p:cNvSpPr>
          <p:nvPr>
            <p:ph type="sldNum" sz="quarter" idx="12"/>
          </p:nvPr>
        </p:nvSpPr>
        <p:spPr/>
        <p:txBody>
          <a:bodyPr/>
          <a:lstStyle/>
          <a:p>
            <a:fld id="{4EC4ADF9-7A8F-448B-866F-723E874E94AF}" type="slidenum">
              <a:rPr lang="en-US" smtClean="0"/>
              <a:t>‹#›</a:t>
            </a:fld>
            <a:endParaRPr lang="en-US"/>
          </a:p>
        </p:txBody>
      </p:sp>
    </p:spTree>
    <p:extLst>
      <p:ext uri="{BB962C8B-B14F-4D97-AF65-F5344CB8AC3E}">
        <p14:creationId xmlns:p14="http://schemas.microsoft.com/office/powerpoint/2010/main" val="67196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0915-ED11-A88B-F675-2C187C3B3F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AD7C16-D763-3003-F0D3-E06C1E3AC6FF}"/>
              </a:ext>
            </a:extLst>
          </p:cNvPr>
          <p:cNvSpPr>
            <a:spLocks noGrp="1"/>
          </p:cNvSpPr>
          <p:nvPr>
            <p:ph type="dt" sz="half" idx="10"/>
          </p:nvPr>
        </p:nvSpPr>
        <p:spPr/>
        <p:txBody>
          <a:bodyPr/>
          <a:lstStyle/>
          <a:p>
            <a:fld id="{54839A03-A2D0-4853-94A5-1EE38C46C7CB}" type="datetimeFigureOut">
              <a:rPr lang="en-US" smtClean="0"/>
              <a:t>8/16/23</a:t>
            </a:fld>
            <a:endParaRPr lang="en-US"/>
          </a:p>
        </p:txBody>
      </p:sp>
      <p:sp>
        <p:nvSpPr>
          <p:cNvPr id="4" name="Footer Placeholder 3">
            <a:extLst>
              <a:ext uri="{FF2B5EF4-FFF2-40B4-BE49-F238E27FC236}">
                <a16:creationId xmlns:a16="http://schemas.microsoft.com/office/drawing/2014/main" id="{4D8577E4-FCF2-F67D-F497-AB24678F55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2EA1B1-4CB3-E76B-0E21-F91DB1D3C8E4}"/>
              </a:ext>
            </a:extLst>
          </p:cNvPr>
          <p:cNvSpPr>
            <a:spLocks noGrp="1"/>
          </p:cNvSpPr>
          <p:nvPr>
            <p:ph type="sldNum" sz="quarter" idx="12"/>
          </p:nvPr>
        </p:nvSpPr>
        <p:spPr/>
        <p:txBody>
          <a:bodyPr/>
          <a:lstStyle/>
          <a:p>
            <a:fld id="{4EC4ADF9-7A8F-448B-866F-723E874E94AF}" type="slidenum">
              <a:rPr lang="en-US" smtClean="0"/>
              <a:t>‹#›</a:t>
            </a:fld>
            <a:endParaRPr lang="en-US"/>
          </a:p>
        </p:txBody>
      </p:sp>
    </p:spTree>
    <p:extLst>
      <p:ext uri="{BB962C8B-B14F-4D97-AF65-F5344CB8AC3E}">
        <p14:creationId xmlns:p14="http://schemas.microsoft.com/office/powerpoint/2010/main" val="89949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D3E25-3274-13D2-4A35-917AC96B118A}"/>
              </a:ext>
            </a:extLst>
          </p:cNvPr>
          <p:cNvSpPr>
            <a:spLocks noGrp="1"/>
          </p:cNvSpPr>
          <p:nvPr>
            <p:ph type="dt" sz="half" idx="10"/>
          </p:nvPr>
        </p:nvSpPr>
        <p:spPr/>
        <p:txBody>
          <a:bodyPr/>
          <a:lstStyle/>
          <a:p>
            <a:fld id="{54839A03-A2D0-4853-94A5-1EE38C46C7CB}" type="datetimeFigureOut">
              <a:rPr lang="en-US" smtClean="0"/>
              <a:t>8/16/23</a:t>
            </a:fld>
            <a:endParaRPr lang="en-US"/>
          </a:p>
        </p:txBody>
      </p:sp>
      <p:sp>
        <p:nvSpPr>
          <p:cNvPr id="3" name="Footer Placeholder 2">
            <a:extLst>
              <a:ext uri="{FF2B5EF4-FFF2-40B4-BE49-F238E27FC236}">
                <a16:creationId xmlns:a16="http://schemas.microsoft.com/office/drawing/2014/main" id="{3FFCE015-36CE-A4C6-9DCC-CA998ADC56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BA572F-C975-3BFE-2A0A-5452A364DBF8}"/>
              </a:ext>
            </a:extLst>
          </p:cNvPr>
          <p:cNvSpPr>
            <a:spLocks noGrp="1"/>
          </p:cNvSpPr>
          <p:nvPr>
            <p:ph type="sldNum" sz="quarter" idx="12"/>
          </p:nvPr>
        </p:nvSpPr>
        <p:spPr/>
        <p:txBody>
          <a:bodyPr/>
          <a:lstStyle/>
          <a:p>
            <a:fld id="{4EC4ADF9-7A8F-448B-866F-723E874E94AF}" type="slidenum">
              <a:rPr lang="en-US" smtClean="0"/>
              <a:t>‹#›</a:t>
            </a:fld>
            <a:endParaRPr lang="en-US"/>
          </a:p>
        </p:txBody>
      </p:sp>
    </p:spTree>
    <p:extLst>
      <p:ext uri="{BB962C8B-B14F-4D97-AF65-F5344CB8AC3E}">
        <p14:creationId xmlns:p14="http://schemas.microsoft.com/office/powerpoint/2010/main" val="113788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8271-5913-93E0-506C-3F11E4A57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0739DD-9997-4E2D-98E8-0CA03F38BC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2EA57D-577B-FE9F-4A5C-BD27C4C5E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E0660C-D9ED-1ABE-B0AA-BB716646B3CD}"/>
              </a:ext>
            </a:extLst>
          </p:cNvPr>
          <p:cNvSpPr>
            <a:spLocks noGrp="1"/>
          </p:cNvSpPr>
          <p:nvPr>
            <p:ph type="dt" sz="half" idx="10"/>
          </p:nvPr>
        </p:nvSpPr>
        <p:spPr/>
        <p:txBody>
          <a:bodyPr/>
          <a:lstStyle/>
          <a:p>
            <a:fld id="{54839A03-A2D0-4853-94A5-1EE38C46C7CB}" type="datetimeFigureOut">
              <a:rPr lang="en-US" smtClean="0"/>
              <a:t>8/16/23</a:t>
            </a:fld>
            <a:endParaRPr lang="en-US"/>
          </a:p>
        </p:txBody>
      </p:sp>
      <p:sp>
        <p:nvSpPr>
          <p:cNvPr id="6" name="Footer Placeholder 5">
            <a:extLst>
              <a:ext uri="{FF2B5EF4-FFF2-40B4-BE49-F238E27FC236}">
                <a16:creationId xmlns:a16="http://schemas.microsoft.com/office/drawing/2014/main" id="{4338AB4C-307A-A32E-E82E-E5EA5C580D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37AF7B-9E50-F0EF-A447-18DA0440EC0C}"/>
              </a:ext>
            </a:extLst>
          </p:cNvPr>
          <p:cNvSpPr>
            <a:spLocks noGrp="1"/>
          </p:cNvSpPr>
          <p:nvPr>
            <p:ph type="sldNum" sz="quarter" idx="12"/>
          </p:nvPr>
        </p:nvSpPr>
        <p:spPr/>
        <p:txBody>
          <a:bodyPr/>
          <a:lstStyle/>
          <a:p>
            <a:fld id="{4EC4ADF9-7A8F-448B-866F-723E874E94AF}" type="slidenum">
              <a:rPr lang="en-US" smtClean="0"/>
              <a:t>‹#›</a:t>
            </a:fld>
            <a:endParaRPr lang="en-US"/>
          </a:p>
        </p:txBody>
      </p:sp>
    </p:spTree>
    <p:extLst>
      <p:ext uri="{BB962C8B-B14F-4D97-AF65-F5344CB8AC3E}">
        <p14:creationId xmlns:p14="http://schemas.microsoft.com/office/powerpoint/2010/main" val="51187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67A9-AD79-09F3-B6D8-515104EEA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D9B4EF-DEA2-B1B7-254E-25E46C66F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20D052-79AD-E8C3-D5F0-256CBA4AE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886669-7ACC-67E6-E4DA-33A80A03C9E6}"/>
              </a:ext>
            </a:extLst>
          </p:cNvPr>
          <p:cNvSpPr>
            <a:spLocks noGrp="1"/>
          </p:cNvSpPr>
          <p:nvPr>
            <p:ph type="dt" sz="half" idx="10"/>
          </p:nvPr>
        </p:nvSpPr>
        <p:spPr/>
        <p:txBody>
          <a:bodyPr/>
          <a:lstStyle/>
          <a:p>
            <a:fld id="{54839A03-A2D0-4853-94A5-1EE38C46C7CB}" type="datetimeFigureOut">
              <a:rPr lang="en-US" smtClean="0"/>
              <a:t>8/16/23</a:t>
            </a:fld>
            <a:endParaRPr lang="en-US"/>
          </a:p>
        </p:txBody>
      </p:sp>
      <p:sp>
        <p:nvSpPr>
          <p:cNvPr id="6" name="Footer Placeholder 5">
            <a:extLst>
              <a:ext uri="{FF2B5EF4-FFF2-40B4-BE49-F238E27FC236}">
                <a16:creationId xmlns:a16="http://schemas.microsoft.com/office/drawing/2014/main" id="{A2939662-3A6D-10D4-F2E4-1F9744D69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0A0FB1-DE54-07AE-6509-150FCF64EE09}"/>
              </a:ext>
            </a:extLst>
          </p:cNvPr>
          <p:cNvSpPr>
            <a:spLocks noGrp="1"/>
          </p:cNvSpPr>
          <p:nvPr>
            <p:ph type="sldNum" sz="quarter" idx="12"/>
          </p:nvPr>
        </p:nvSpPr>
        <p:spPr/>
        <p:txBody>
          <a:bodyPr/>
          <a:lstStyle/>
          <a:p>
            <a:fld id="{4EC4ADF9-7A8F-448B-866F-723E874E94AF}" type="slidenum">
              <a:rPr lang="en-US" smtClean="0"/>
              <a:t>‹#›</a:t>
            </a:fld>
            <a:endParaRPr lang="en-US"/>
          </a:p>
        </p:txBody>
      </p:sp>
    </p:spTree>
    <p:extLst>
      <p:ext uri="{BB962C8B-B14F-4D97-AF65-F5344CB8AC3E}">
        <p14:creationId xmlns:p14="http://schemas.microsoft.com/office/powerpoint/2010/main" val="2801127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80871-525B-C419-127D-2D122064AF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CB618-D3B6-2B24-1872-CDD1D8470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7BA48-1285-DA57-779A-04BC62851C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39A03-A2D0-4853-94A5-1EE38C46C7CB}" type="datetimeFigureOut">
              <a:rPr lang="en-US" smtClean="0"/>
              <a:t>8/16/23</a:t>
            </a:fld>
            <a:endParaRPr lang="en-US"/>
          </a:p>
        </p:txBody>
      </p:sp>
      <p:sp>
        <p:nvSpPr>
          <p:cNvPr id="5" name="Footer Placeholder 4">
            <a:extLst>
              <a:ext uri="{FF2B5EF4-FFF2-40B4-BE49-F238E27FC236}">
                <a16:creationId xmlns:a16="http://schemas.microsoft.com/office/drawing/2014/main" id="{390297EE-2688-19B6-AAC4-613A2E693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A1DB11-6423-18FC-504D-6077612048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4ADF9-7A8F-448B-866F-723E874E94AF}" type="slidenum">
              <a:rPr lang="en-US" smtClean="0"/>
              <a:t>‹#›</a:t>
            </a:fld>
            <a:endParaRPr lang="en-US"/>
          </a:p>
        </p:txBody>
      </p:sp>
    </p:spTree>
    <p:extLst>
      <p:ext uri="{BB962C8B-B14F-4D97-AF65-F5344CB8AC3E}">
        <p14:creationId xmlns:p14="http://schemas.microsoft.com/office/powerpoint/2010/main" val="1068464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46EB-2D04-8FFB-CCAC-74113542D60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D68FA46-6ED9-5A39-AAAE-10D141895860}"/>
              </a:ext>
            </a:extLst>
          </p:cNvPr>
          <p:cNvSpPr>
            <a:spLocks noGrp="1"/>
          </p:cNvSpPr>
          <p:nvPr>
            <p:ph type="subTitle" idx="1"/>
          </p:nvPr>
        </p:nvSpPr>
        <p:spPr>
          <a:xfrm>
            <a:off x="933691" y="5370652"/>
            <a:ext cx="9144000" cy="1487347"/>
          </a:xfrm>
        </p:spPr>
        <p:txBody>
          <a:bodyPr/>
          <a:lstStyle/>
          <a:p>
            <a:endParaRPr lang="en-US" dirty="0"/>
          </a:p>
          <a:p>
            <a:r>
              <a:rPr lang="en-US" dirty="0"/>
              <a:t>ROTARY CLUB OF NAIROBI</a:t>
            </a:r>
          </a:p>
          <a:p>
            <a:r>
              <a:rPr lang="en-US" dirty="0"/>
              <a:t>COMMUNITY SERVICE COMMITTEE PROJECTS 2023/24</a:t>
            </a:r>
          </a:p>
          <a:p>
            <a:endParaRPr lang="en-US" dirty="0"/>
          </a:p>
          <a:p>
            <a:endParaRPr lang="en-US" dirty="0"/>
          </a:p>
        </p:txBody>
      </p:sp>
      <p:pic>
        <p:nvPicPr>
          <p:cNvPr id="5" name="Picture 4">
            <a:extLst>
              <a:ext uri="{FF2B5EF4-FFF2-40B4-BE49-F238E27FC236}">
                <a16:creationId xmlns:a16="http://schemas.microsoft.com/office/drawing/2014/main" id="{E0DD281F-8007-2142-B273-F555F3ED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37" y="-1"/>
            <a:ext cx="10405639" cy="5370654"/>
          </a:xfrm>
          <a:prstGeom prst="rect">
            <a:avLst/>
          </a:prstGeom>
        </p:spPr>
      </p:pic>
    </p:spTree>
    <p:extLst>
      <p:ext uri="{BB962C8B-B14F-4D97-AF65-F5344CB8AC3E}">
        <p14:creationId xmlns:p14="http://schemas.microsoft.com/office/powerpoint/2010/main" val="119459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25E6-A80D-E479-B814-ECF68D0D7B76}"/>
              </a:ext>
            </a:extLst>
          </p:cNvPr>
          <p:cNvSpPr>
            <a:spLocks noGrp="1"/>
          </p:cNvSpPr>
          <p:nvPr>
            <p:ph type="title"/>
          </p:nvPr>
        </p:nvSpPr>
        <p:spPr/>
        <p:txBody>
          <a:bodyPr/>
          <a:lstStyle/>
          <a:p>
            <a:endParaRPr lang="en-US"/>
          </a:p>
        </p:txBody>
      </p:sp>
      <p:pic>
        <p:nvPicPr>
          <p:cNvPr id="13" name="Content Placeholder 12">
            <a:extLst>
              <a:ext uri="{FF2B5EF4-FFF2-40B4-BE49-F238E27FC236}">
                <a16:creationId xmlns:a16="http://schemas.microsoft.com/office/drawing/2014/main" id="{E1D55CA2-3C52-0B4B-874E-355C007A9C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6364" y="874412"/>
            <a:ext cx="9340770" cy="5223669"/>
          </a:xfrm>
        </p:spPr>
      </p:pic>
    </p:spTree>
    <p:extLst>
      <p:ext uri="{BB962C8B-B14F-4D97-AF65-F5344CB8AC3E}">
        <p14:creationId xmlns:p14="http://schemas.microsoft.com/office/powerpoint/2010/main" val="1294249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7E38-751A-8C02-4E0B-6C996205A93C}"/>
              </a:ext>
            </a:extLst>
          </p:cNvPr>
          <p:cNvSpPr>
            <a:spLocks noGrp="1"/>
          </p:cNvSpPr>
          <p:nvPr>
            <p:ph type="title"/>
          </p:nvPr>
        </p:nvSpPr>
        <p:spPr>
          <a:xfrm>
            <a:off x="734028" y="0"/>
            <a:ext cx="10515600" cy="1325563"/>
          </a:xfrm>
        </p:spPr>
        <p:txBody>
          <a:bodyPr/>
          <a:lstStyle/>
          <a:p>
            <a:r>
              <a:rPr lang="en-US" b="1" dirty="0"/>
              <a:t>School Children Around the World - SCAW</a:t>
            </a:r>
          </a:p>
        </p:txBody>
      </p:sp>
      <p:sp>
        <p:nvSpPr>
          <p:cNvPr id="3" name="Content Placeholder 2">
            <a:extLst>
              <a:ext uri="{FF2B5EF4-FFF2-40B4-BE49-F238E27FC236}">
                <a16:creationId xmlns:a16="http://schemas.microsoft.com/office/drawing/2014/main" id="{0979724E-AEE5-71DD-56C3-22E23FA81D9F}"/>
              </a:ext>
            </a:extLst>
          </p:cNvPr>
          <p:cNvSpPr>
            <a:spLocks noGrp="1"/>
          </p:cNvSpPr>
          <p:nvPr>
            <p:ph sz="half" idx="1"/>
          </p:nvPr>
        </p:nvSpPr>
        <p:spPr>
          <a:xfrm>
            <a:off x="115747" y="1192192"/>
            <a:ext cx="6056453" cy="5359079"/>
          </a:xfrm>
        </p:spPr>
        <p:txBody>
          <a:bodyPr>
            <a:normAutofit fontScale="92500"/>
          </a:bodyPr>
          <a:lstStyle/>
          <a:p>
            <a:r>
              <a:rPr lang="en-US" dirty="0"/>
              <a:t>The project, done with support by Rotarians from Canada, aims to provide a good night sleep to school going children aged 7-10 through distribution of bed-kits to the children at their respective schools. </a:t>
            </a:r>
          </a:p>
          <a:p>
            <a:r>
              <a:rPr lang="en-US" dirty="0"/>
              <a:t>We are targeting a total of 9,000 students from deserving schools in Kenya.</a:t>
            </a:r>
          </a:p>
          <a:p>
            <a:r>
              <a:rPr lang="en-US" dirty="0"/>
              <a:t>Planning for this project is underway due to the logistics required for successful implementation in February 2023</a:t>
            </a:r>
          </a:p>
          <a:p>
            <a:endParaRPr lang="en-US" dirty="0"/>
          </a:p>
          <a:p>
            <a:r>
              <a:rPr lang="en-US" b="1" dirty="0"/>
              <a:t>Team lead – </a:t>
            </a:r>
            <a:r>
              <a:rPr lang="en-US" b="1" dirty="0" err="1"/>
              <a:t>Rtn</a:t>
            </a:r>
            <a:r>
              <a:rPr lang="en-US" b="1" dirty="0"/>
              <a:t> Nelson Mburu</a:t>
            </a:r>
          </a:p>
        </p:txBody>
      </p:sp>
      <p:pic>
        <p:nvPicPr>
          <p:cNvPr id="8" name="Content Placeholder 7">
            <a:extLst>
              <a:ext uri="{FF2B5EF4-FFF2-40B4-BE49-F238E27FC236}">
                <a16:creationId xmlns:a16="http://schemas.microsoft.com/office/drawing/2014/main" id="{F957DAC3-702B-B746-8E72-EB334EA7BD8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192192"/>
            <a:ext cx="6019800" cy="5243332"/>
          </a:xfrm>
        </p:spPr>
      </p:pic>
    </p:spTree>
    <p:extLst>
      <p:ext uri="{BB962C8B-B14F-4D97-AF65-F5344CB8AC3E}">
        <p14:creationId xmlns:p14="http://schemas.microsoft.com/office/powerpoint/2010/main" val="74627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C830B-6BE4-2A46-86EB-E0732F045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254000"/>
            <a:ext cx="9525000" cy="6350000"/>
          </a:xfrm>
          <a:prstGeom prst="rect">
            <a:avLst/>
          </a:prstGeom>
        </p:spPr>
      </p:pic>
    </p:spTree>
    <p:extLst>
      <p:ext uri="{BB962C8B-B14F-4D97-AF65-F5344CB8AC3E}">
        <p14:creationId xmlns:p14="http://schemas.microsoft.com/office/powerpoint/2010/main" val="396176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E414-5E66-DDE6-566F-0695C1C9F7D7}"/>
              </a:ext>
            </a:extLst>
          </p:cNvPr>
          <p:cNvSpPr>
            <a:spLocks noGrp="1"/>
          </p:cNvSpPr>
          <p:nvPr>
            <p:ph type="title"/>
          </p:nvPr>
        </p:nvSpPr>
        <p:spPr>
          <a:xfrm>
            <a:off x="762000" y="0"/>
            <a:ext cx="10515600" cy="1325563"/>
          </a:xfrm>
        </p:spPr>
        <p:txBody>
          <a:bodyPr/>
          <a:lstStyle/>
          <a:p>
            <a:r>
              <a:rPr lang="en-US" b="1" dirty="0"/>
              <a:t>Adopt a school project</a:t>
            </a:r>
          </a:p>
        </p:txBody>
      </p:sp>
      <p:sp>
        <p:nvSpPr>
          <p:cNvPr id="3" name="Content Placeholder 2">
            <a:extLst>
              <a:ext uri="{FF2B5EF4-FFF2-40B4-BE49-F238E27FC236}">
                <a16:creationId xmlns:a16="http://schemas.microsoft.com/office/drawing/2014/main" id="{6537726D-6E6D-3FD8-5F10-592F5CE09863}"/>
              </a:ext>
            </a:extLst>
          </p:cNvPr>
          <p:cNvSpPr>
            <a:spLocks noGrp="1"/>
          </p:cNvSpPr>
          <p:nvPr>
            <p:ph sz="half" idx="1"/>
          </p:nvPr>
        </p:nvSpPr>
        <p:spPr>
          <a:xfrm>
            <a:off x="275863" y="1177443"/>
            <a:ext cx="6194384" cy="5680557"/>
          </a:xfrm>
        </p:spPr>
        <p:txBody>
          <a:bodyPr>
            <a:normAutofit/>
          </a:bodyPr>
          <a:lstStyle/>
          <a:p>
            <a:r>
              <a:rPr lang="en-US" sz="2200" dirty="0"/>
              <a:t>While undertaking SCAW in early 2023 RCN identified </a:t>
            </a:r>
            <a:r>
              <a:rPr lang="en-US" sz="2200" dirty="0" err="1"/>
              <a:t>Bondeni</a:t>
            </a:r>
            <a:r>
              <a:rPr lang="en-US" sz="2200" dirty="0"/>
              <a:t> primary school. It serves more than 3,000 students and is a school in dire facilities to make the environment more conducive to teaching and learning.</a:t>
            </a:r>
          </a:p>
          <a:p>
            <a:r>
              <a:rPr lang="en-US" sz="2200" dirty="0"/>
              <a:t>This is a school that serves an extremely underserved community: where to have a meal a day is a luxury for some of the students. The school remains to most of the students - the only </a:t>
            </a:r>
            <a:r>
              <a:rPr lang="en-US" sz="2200" b="1" dirty="0">
                <a:solidFill>
                  <a:srgbClr val="FF0000"/>
                </a:solidFill>
              </a:rPr>
              <a:t>hope</a:t>
            </a:r>
            <a:r>
              <a:rPr lang="en-US" sz="2200" dirty="0"/>
              <a:t> for them for a brighter future.</a:t>
            </a:r>
          </a:p>
          <a:p>
            <a:r>
              <a:rPr lang="en-US" sz="2200" dirty="0"/>
              <a:t>The proposal is ambitious - Adopt the school and support the building of a sanitation block, multipurpose hall and a kitchen. </a:t>
            </a:r>
          </a:p>
          <a:p>
            <a:pPr marL="0" indent="0">
              <a:buNone/>
            </a:pPr>
            <a:r>
              <a:rPr lang="en-US" sz="2200" b="1" dirty="0"/>
              <a:t>Lead – </a:t>
            </a:r>
            <a:r>
              <a:rPr lang="en-US" sz="2200" b="1" dirty="0" err="1"/>
              <a:t>Rtn</a:t>
            </a:r>
            <a:r>
              <a:rPr lang="en-US" sz="2200" b="1" dirty="0"/>
              <a:t> Nicodemus and </a:t>
            </a:r>
            <a:r>
              <a:rPr lang="en-US" sz="2200" b="1" dirty="0" err="1"/>
              <a:t>Rtn</a:t>
            </a:r>
            <a:r>
              <a:rPr lang="en-US" sz="2200" b="1" dirty="0"/>
              <a:t> </a:t>
            </a:r>
            <a:r>
              <a:rPr lang="en-US" sz="2200" b="1" dirty="0" err="1"/>
              <a:t>Mumbua</a:t>
            </a:r>
            <a:endParaRPr lang="en-US" sz="2200" b="1" dirty="0"/>
          </a:p>
        </p:txBody>
      </p:sp>
      <p:pic>
        <p:nvPicPr>
          <p:cNvPr id="9" name="Content Placeholder 8">
            <a:extLst>
              <a:ext uri="{FF2B5EF4-FFF2-40B4-BE49-F238E27FC236}">
                <a16:creationId xmlns:a16="http://schemas.microsoft.com/office/drawing/2014/main" id="{277B55E1-7603-D94C-9F52-CF79BDD8823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56384" y="1574157"/>
            <a:ext cx="5235616" cy="5069711"/>
          </a:xfrm>
        </p:spPr>
      </p:pic>
    </p:spTree>
    <p:extLst>
      <p:ext uri="{BB962C8B-B14F-4D97-AF65-F5344CB8AC3E}">
        <p14:creationId xmlns:p14="http://schemas.microsoft.com/office/powerpoint/2010/main" val="372503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A855-CEE5-5AD5-7482-C96F135E66AF}"/>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D9E3A74C-677E-7B4C-A18D-633F57302B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365125"/>
            <a:ext cx="10678610" cy="6290318"/>
          </a:xfrm>
        </p:spPr>
      </p:pic>
    </p:spTree>
    <p:extLst>
      <p:ext uri="{BB962C8B-B14F-4D97-AF65-F5344CB8AC3E}">
        <p14:creationId xmlns:p14="http://schemas.microsoft.com/office/powerpoint/2010/main" val="134439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E558-F33A-B351-4A36-B15B5AFD8DDF}"/>
              </a:ext>
            </a:extLst>
          </p:cNvPr>
          <p:cNvSpPr>
            <a:spLocks noGrp="1"/>
          </p:cNvSpPr>
          <p:nvPr>
            <p:ph type="title"/>
          </p:nvPr>
        </p:nvSpPr>
        <p:spPr>
          <a:xfrm>
            <a:off x="762000" y="-283841"/>
            <a:ext cx="10515600" cy="1325563"/>
          </a:xfrm>
        </p:spPr>
        <p:txBody>
          <a:bodyPr/>
          <a:lstStyle/>
          <a:p>
            <a:r>
              <a:rPr lang="en-US" b="1" dirty="0">
                <a:solidFill>
                  <a:srgbClr val="00B050"/>
                </a:solidFill>
              </a:rPr>
              <a:t>Growing Trees</a:t>
            </a:r>
          </a:p>
        </p:txBody>
      </p:sp>
      <p:sp>
        <p:nvSpPr>
          <p:cNvPr id="3" name="Content Placeholder 2">
            <a:extLst>
              <a:ext uri="{FF2B5EF4-FFF2-40B4-BE49-F238E27FC236}">
                <a16:creationId xmlns:a16="http://schemas.microsoft.com/office/drawing/2014/main" id="{428ABAF0-9E89-2650-1B5F-9A73AED8770F}"/>
              </a:ext>
            </a:extLst>
          </p:cNvPr>
          <p:cNvSpPr>
            <a:spLocks noGrp="1"/>
          </p:cNvSpPr>
          <p:nvPr>
            <p:ph sz="half" idx="1"/>
          </p:nvPr>
        </p:nvSpPr>
        <p:spPr>
          <a:xfrm>
            <a:off x="150471" y="1041722"/>
            <a:ext cx="5869329" cy="5555847"/>
          </a:xfrm>
        </p:spPr>
        <p:txBody>
          <a:bodyPr>
            <a:normAutofit fontScale="92500" lnSpcReduction="10000"/>
          </a:bodyPr>
          <a:lstStyle/>
          <a:p>
            <a:pPr marL="0" indent="0">
              <a:buNone/>
            </a:pPr>
            <a:r>
              <a:rPr lang="en-US" sz="2400" dirty="0"/>
              <a:t>Tree growing is a signature project activity of our club. For this year we have two modalities of tree growing:</a:t>
            </a:r>
          </a:p>
          <a:p>
            <a:pPr marL="0" indent="0">
              <a:buNone/>
            </a:pPr>
            <a:r>
              <a:rPr lang="en-US" sz="2400" dirty="0"/>
              <a:t>1. We shall support tree growing initiatives that are sustainable through partnership with schools that have interact clubs. Together with the </a:t>
            </a:r>
            <a:r>
              <a:rPr lang="en-US" sz="2400" dirty="0" err="1"/>
              <a:t>Rotaractors</a:t>
            </a:r>
            <a:r>
              <a:rPr lang="en-US" sz="2400" dirty="0"/>
              <a:t>, RCN shall work with he </a:t>
            </a:r>
            <a:r>
              <a:rPr lang="en-US" sz="2400" dirty="0" err="1"/>
              <a:t>tstudents</a:t>
            </a:r>
            <a:r>
              <a:rPr lang="en-US" sz="2400" dirty="0"/>
              <a:t> to nurture and care for the trees.</a:t>
            </a:r>
          </a:p>
          <a:p>
            <a:pPr marL="0" indent="0">
              <a:buNone/>
            </a:pPr>
            <a:r>
              <a:rPr lang="en-US" sz="2400" dirty="0"/>
              <a:t>2. RCN received a donation of </a:t>
            </a:r>
            <a:r>
              <a:rPr lang="en-US" sz="2400" dirty="0" err="1"/>
              <a:t>Kshs</a:t>
            </a:r>
            <a:r>
              <a:rPr lang="en-US" sz="2400" dirty="0"/>
              <a:t>. 1 million worth of tree seedlings from </a:t>
            </a:r>
            <a:r>
              <a:rPr lang="en-US" sz="2400" dirty="0" err="1"/>
              <a:t>Rtn</a:t>
            </a:r>
            <a:r>
              <a:rPr lang="en-US" sz="2400" dirty="0"/>
              <a:t>. </a:t>
            </a:r>
            <a:r>
              <a:rPr lang="en-US" sz="2400" dirty="0" err="1"/>
              <a:t>Devani’s</a:t>
            </a:r>
            <a:r>
              <a:rPr lang="en-US" sz="2400" dirty="0"/>
              <a:t> mother’s trust. It was indicated that the donation be deployed at </a:t>
            </a:r>
            <a:r>
              <a:rPr lang="en-US" sz="2400" dirty="0" err="1"/>
              <a:t>Konza</a:t>
            </a:r>
            <a:r>
              <a:rPr lang="en-US" sz="2400" dirty="0"/>
              <a:t> </a:t>
            </a:r>
            <a:r>
              <a:rPr lang="en-US" sz="2400" dirty="0" err="1"/>
              <a:t>technopolis</a:t>
            </a:r>
            <a:r>
              <a:rPr lang="en-US" sz="2400" dirty="0"/>
              <a:t> (there had been drought &amp; need for afforestation). </a:t>
            </a:r>
          </a:p>
          <a:p>
            <a:pPr marL="0" indent="0">
              <a:buNone/>
            </a:pPr>
            <a:r>
              <a:rPr lang="en-US" sz="2400" dirty="0"/>
              <a:t>The plan is to grow </a:t>
            </a:r>
            <a:r>
              <a:rPr lang="en-US" sz="2400" b="1" dirty="0">
                <a:solidFill>
                  <a:srgbClr val="00B050"/>
                </a:solidFill>
              </a:rPr>
              <a:t>Fruit trees </a:t>
            </a:r>
            <a:r>
              <a:rPr lang="en-US" sz="2400" dirty="0"/>
              <a:t>together with </a:t>
            </a:r>
            <a:r>
              <a:rPr lang="en-US" sz="2400" b="1" dirty="0">
                <a:solidFill>
                  <a:srgbClr val="00B050"/>
                </a:solidFill>
              </a:rPr>
              <a:t>Indigenous trees </a:t>
            </a:r>
            <a:r>
              <a:rPr lang="en-US" sz="2400" dirty="0"/>
              <a:t>in the Botanical &amp; Peace Garden over 5 years. </a:t>
            </a:r>
          </a:p>
          <a:p>
            <a:pPr marL="0" indent="0">
              <a:buNone/>
            </a:pPr>
            <a:r>
              <a:rPr lang="en-US" sz="2400" b="1" dirty="0"/>
              <a:t>Team leads – </a:t>
            </a:r>
            <a:r>
              <a:rPr lang="en-US" sz="2400" b="1" dirty="0" err="1"/>
              <a:t>Rtn</a:t>
            </a:r>
            <a:r>
              <a:rPr lang="en-US" sz="2400" b="1" dirty="0"/>
              <a:t> Eileen, </a:t>
            </a:r>
            <a:r>
              <a:rPr lang="en-US" sz="2400" b="1" dirty="0" err="1"/>
              <a:t>Rtn</a:t>
            </a:r>
            <a:r>
              <a:rPr lang="en-US" sz="2400" b="1" dirty="0"/>
              <a:t> Huma </a:t>
            </a:r>
          </a:p>
          <a:p>
            <a:pPr marL="0" indent="0">
              <a:buNone/>
            </a:pPr>
            <a:endParaRPr lang="en-US" dirty="0"/>
          </a:p>
        </p:txBody>
      </p:sp>
      <p:pic>
        <p:nvPicPr>
          <p:cNvPr id="6" name="Content Placeholder 5">
            <a:extLst>
              <a:ext uri="{FF2B5EF4-FFF2-40B4-BE49-F238E27FC236}">
                <a16:creationId xmlns:a16="http://schemas.microsoft.com/office/drawing/2014/main" id="{CCDCF18E-12FA-C84A-861C-E7B1F948370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1300" y="0"/>
            <a:ext cx="5600700" cy="6858000"/>
          </a:xfrm>
        </p:spPr>
      </p:pic>
    </p:spTree>
    <p:extLst>
      <p:ext uri="{BB962C8B-B14F-4D97-AF65-F5344CB8AC3E}">
        <p14:creationId xmlns:p14="http://schemas.microsoft.com/office/powerpoint/2010/main" val="2104905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BD5D-8795-535B-47CF-BA915D4BE3DB}"/>
              </a:ext>
            </a:extLst>
          </p:cNvPr>
          <p:cNvSpPr>
            <a:spLocks noGrp="1"/>
          </p:cNvSpPr>
          <p:nvPr>
            <p:ph type="title"/>
          </p:nvPr>
        </p:nvSpPr>
        <p:spPr/>
        <p:txBody>
          <a:bodyPr/>
          <a:lstStyle/>
          <a:p>
            <a:r>
              <a:rPr lang="en-US" b="1" dirty="0">
                <a:solidFill>
                  <a:srgbClr val="C00000"/>
                </a:solidFill>
              </a:rPr>
              <a:t>Energy Saving </a:t>
            </a:r>
            <a:r>
              <a:rPr lang="en-US" b="1" i="1" dirty="0" err="1">
                <a:solidFill>
                  <a:srgbClr val="C00000"/>
                </a:solidFill>
              </a:rPr>
              <a:t>Jiko</a:t>
            </a:r>
            <a:endParaRPr lang="en-US" b="1" i="1" dirty="0">
              <a:solidFill>
                <a:srgbClr val="C00000"/>
              </a:solidFill>
            </a:endParaRPr>
          </a:p>
        </p:txBody>
      </p:sp>
      <p:sp>
        <p:nvSpPr>
          <p:cNvPr id="3" name="Content Placeholder 2">
            <a:extLst>
              <a:ext uri="{FF2B5EF4-FFF2-40B4-BE49-F238E27FC236}">
                <a16:creationId xmlns:a16="http://schemas.microsoft.com/office/drawing/2014/main" id="{7DBD75AB-D760-2E84-105F-33678DC66545}"/>
              </a:ext>
            </a:extLst>
          </p:cNvPr>
          <p:cNvSpPr>
            <a:spLocks noGrp="1"/>
          </p:cNvSpPr>
          <p:nvPr>
            <p:ph idx="1"/>
          </p:nvPr>
        </p:nvSpPr>
        <p:spPr>
          <a:xfrm>
            <a:off x="5183188" y="578735"/>
            <a:ext cx="6172200" cy="5282316"/>
          </a:xfrm>
        </p:spPr>
        <p:txBody>
          <a:bodyPr>
            <a:normAutofit/>
          </a:bodyPr>
          <a:lstStyle/>
          <a:p>
            <a:r>
              <a:rPr lang="en-US" sz="2400" dirty="0"/>
              <a:t>Cooking in schools is done with wood or charcoal fuel. To reduce quantities of wood/charcoal and energy consumed RCN has been collaborating with schools to install energy saving </a:t>
            </a:r>
            <a:r>
              <a:rPr lang="en-US" sz="2400" i="1" dirty="0" err="1"/>
              <a:t>jikos</a:t>
            </a:r>
            <a:r>
              <a:rPr lang="en-US" sz="2400" i="1" dirty="0"/>
              <a:t>.</a:t>
            </a:r>
            <a:r>
              <a:rPr lang="en-US" sz="2400" dirty="0"/>
              <a:t> </a:t>
            </a:r>
          </a:p>
          <a:p>
            <a:r>
              <a:rPr lang="en-US" sz="2400" dirty="0"/>
              <a:t>The school covers half of the cost for a </a:t>
            </a:r>
            <a:r>
              <a:rPr lang="en-US" sz="2400" i="1" dirty="0" err="1"/>
              <a:t>jiko</a:t>
            </a:r>
            <a:r>
              <a:rPr lang="en-US" sz="2400" i="1" dirty="0"/>
              <a:t> </a:t>
            </a:r>
            <a:r>
              <a:rPr lang="en-US" sz="2400" dirty="0"/>
              <a:t>and RCN covers the other half. This is done for school ownership and accountability  of the </a:t>
            </a:r>
            <a:r>
              <a:rPr lang="en-US" sz="2400" i="1" dirty="0" err="1"/>
              <a:t>jiko</a:t>
            </a:r>
            <a:r>
              <a:rPr lang="en-US" sz="2400" dirty="0"/>
              <a:t>. </a:t>
            </a:r>
          </a:p>
          <a:p>
            <a:r>
              <a:rPr lang="en-US" sz="2400" dirty="0"/>
              <a:t>The </a:t>
            </a:r>
            <a:r>
              <a:rPr lang="en-US" sz="2400" i="1" dirty="0" err="1"/>
              <a:t>jikos</a:t>
            </a:r>
            <a:r>
              <a:rPr lang="en-US" sz="2400" dirty="0"/>
              <a:t> are sourced from local </a:t>
            </a:r>
            <a:r>
              <a:rPr lang="en-US" sz="2400" i="1" dirty="0" err="1"/>
              <a:t>jua</a:t>
            </a:r>
            <a:r>
              <a:rPr lang="en-US" sz="2400" i="1" dirty="0"/>
              <a:t>-kali</a:t>
            </a:r>
            <a:r>
              <a:rPr lang="en-US" sz="2400" dirty="0"/>
              <a:t> artisans which provides much needed revenue to them - a win-win situation.</a:t>
            </a:r>
          </a:p>
          <a:p>
            <a:endParaRPr lang="en-US" sz="2400" dirty="0"/>
          </a:p>
          <a:p>
            <a:r>
              <a:rPr lang="en-US" sz="2400" b="1" dirty="0"/>
              <a:t>Team lead – </a:t>
            </a:r>
            <a:r>
              <a:rPr lang="en-US" sz="2400" b="1" dirty="0" err="1"/>
              <a:t>Rtn</a:t>
            </a:r>
            <a:r>
              <a:rPr lang="en-US" sz="2400" b="1" dirty="0"/>
              <a:t> </a:t>
            </a:r>
            <a:r>
              <a:rPr lang="en-US" sz="2400" b="1" dirty="0" err="1"/>
              <a:t>Atia</a:t>
            </a:r>
            <a:endParaRPr lang="en-US" sz="2400" b="1" dirty="0"/>
          </a:p>
        </p:txBody>
      </p:sp>
      <p:sp>
        <p:nvSpPr>
          <p:cNvPr id="4" name="Text Placeholder 3">
            <a:extLst>
              <a:ext uri="{FF2B5EF4-FFF2-40B4-BE49-F238E27FC236}">
                <a16:creationId xmlns:a16="http://schemas.microsoft.com/office/drawing/2014/main" id="{DDB9EDAC-C49E-654F-86CE-56C270C3C063}"/>
              </a:ext>
            </a:extLst>
          </p:cNvPr>
          <p:cNvSpPr>
            <a:spLocks noGrp="1"/>
          </p:cNvSpPr>
          <p:nvPr>
            <p:ph type="body" sz="half" idx="2"/>
          </p:nvPr>
        </p:nvSpPr>
        <p:spPr/>
        <p:txBody>
          <a:bodyPr/>
          <a:lstStyle/>
          <a:p>
            <a:endParaRPr lang="en-US" dirty="0"/>
          </a:p>
        </p:txBody>
      </p:sp>
      <p:pic>
        <p:nvPicPr>
          <p:cNvPr id="6" name="Picture 5">
            <a:extLst>
              <a:ext uri="{FF2B5EF4-FFF2-40B4-BE49-F238E27FC236}">
                <a16:creationId xmlns:a16="http://schemas.microsoft.com/office/drawing/2014/main" id="{9D47241E-38FC-6D4D-979A-684F5ED73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7" y="2057400"/>
            <a:ext cx="3932237" cy="3803650"/>
          </a:xfrm>
          <a:prstGeom prst="rect">
            <a:avLst/>
          </a:prstGeom>
        </p:spPr>
      </p:pic>
    </p:spTree>
    <p:extLst>
      <p:ext uri="{BB962C8B-B14F-4D97-AF65-F5344CB8AC3E}">
        <p14:creationId xmlns:p14="http://schemas.microsoft.com/office/powerpoint/2010/main" val="212926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ECC1-A6E0-DC99-C1BD-6A771FA894EB}"/>
              </a:ext>
            </a:extLst>
          </p:cNvPr>
          <p:cNvSpPr>
            <a:spLocks noGrp="1"/>
          </p:cNvSpPr>
          <p:nvPr>
            <p:ph type="title"/>
          </p:nvPr>
        </p:nvSpPr>
        <p:spPr>
          <a:xfrm>
            <a:off x="259466" y="98907"/>
            <a:ext cx="10515600" cy="1325563"/>
          </a:xfrm>
        </p:spPr>
        <p:txBody>
          <a:bodyPr/>
          <a:lstStyle/>
          <a:p>
            <a:r>
              <a:rPr lang="en-US" b="1" dirty="0"/>
              <a:t>Hydroponics</a:t>
            </a:r>
          </a:p>
        </p:txBody>
      </p:sp>
      <p:sp>
        <p:nvSpPr>
          <p:cNvPr id="3" name="Content Placeholder 2">
            <a:extLst>
              <a:ext uri="{FF2B5EF4-FFF2-40B4-BE49-F238E27FC236}">
                <a16:creationId xmlns:a16="http://schemas.microsoft.com/office/drawing/2014/main" id="{D63FCCA4-5148-10DD-B8B6-C112A13F9F1C}"/>
              </a:ext>
            </a:extLst>
          </p:cNvPr>
          <p:cNvSpPr>
            <a:spLocks noGrp="1"/>
          </p:cNvSpPr>
          <p:nvPr>
            <p:ph sz="half" idx="1"/>
          </p:nvPr>
        </p:nvSpPr>
        <p:spPr>
          <a:xfrm>
            <a:off x="259466" y="1233073"/>
            <a:ext cx="5181600" cy="5248749"/>
          </a:xfrm>
        </p:spPr>
        <p:txBody>
          <a:bodyPr>
            <a:normAutofit/>
          </a:bodyPr>
          <a:lstStyle/>
          <a:p>
            <a:r>
              <a:rPr lang="en-US" sz="2400" dirty="0"/>
              <a:t>Hydroponics is the technique of growing plants using a Water - based nutrient solution rather than soil, it can include an aggregate substrate or growing media. </a:t>
            </a:r>
          </a:p>
          <a:p>
            <a:r>
              <a:rPr lang="en-US" sz="2400" dirty="0"/>
              <a:t>This is an innovative project that looks at empowering communities to address food insecurity.</a:t>
            </a:r>
          </a:p>
          <a:p>
            <a:r>
              <a:rPr lang="en-US" sz="2400" dirty="0"/>
              <a:t>The committee will work together with an expert on the subject matter and implement it in a community and follow-up</a:t>
            </a:r>
          </a:p>
          <a:p>
            <a:endParaRPr lang="en-US" sz="2400" dirty="0"/>
          </a:p>
          <a:p>
            <a:r>
              <a:rPr lang="en-US" sz="2400" b="1" dirty="0"/>
              <a:t>Team lead – </a:t>
            </a:r>
            <a:r>
              <a:rPr lang="en-US" sz="2400" b="1" dirty="0" err="1"/>
              <a:t>Rtn</a:t>
            </a:r>
            <a:r>
              <a:rPr lang="en-US" sz="2400" b="1" dirty="0"/>
              <a:t> Laura</a:t>
            </a:r>
          </a:p>
        </p:txBody>
      </p:sp>
      <p:pic>
        <p:nvPicPr>
          <p:cNvPr id="6" name="Content Placeholder 5">
            <a:extLst>
              <a:ext uri="{FF2B5EF4-FFF2-40B4-BE49-F238E27FC236}">
                <a16:creationId xmlns:a16="http://schemas.microsoft.com/office/drawing/2014/main" id="{6FA6060B-C08E-6F42-A9FB-B8ADAAB2016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3068"/>
            <a:ext cx="6019800" cy="6331351"/>
          </a:xfrm>
        </p:spPr>
      </p:pic>
    </p:spTree>
    <p:extLst>
      <p:ext uri="{BB962C8B-B14F-4D97-AF65-F5344CB8AC3E}">
        <p14:creationId xmlns:p14="http://schemas.microsoft.com/office/powerpoint/2010/main" val="2593765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F07D-56E1-176F-8949-874C93B29E06}"/>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E4569997-C487-6743-98D1-A729C6AECC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4238" y="237804"/>
            <a:ext cx="7974957" cy="6301893"/>
          </a:xfrm>
        </p:spPr>
      </p:pic>
    </p:spTree>
    <p:extLst>
      <p:ext uri="{BB962C8B-B14F-4D97-AF65-F5344CB8AC3E}">
        <p14:creationId xmlns:p14="http://schemas.microsoft.com/office/powerpoint/2010/main" val="303496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2384-FEB9-EEB0-1310-607BCB119773}"/>
              </a:ext>
            </a:extLst>
          </p:cNvPr>
          <p:cNvSpPr>
            <a:spLocks noGrp="1"/>
          </p:cNvSpPr>
          <p:nvPr>
            <p:ph type="title"/>
          </p:nvPr>
        </p:nvSpPr>
        <p:spPr>
          <a:xfrm>
            <a:off x="679530" y="0"/>
            <a:ext cx="10515600" cy="1325563"/>
          </a:xfrm>
        </p:spPr>
        <p:txBody>
          <a:bodyPr/>
          <a:lstStyle/>
          <a:p>
            <a:r>
              <a:rPr lang="en-US" dirty="0"/>
              <a:t>Support for Alcoholics and substance abuse addicts - Embakasi</a:t>
            </a:r>
          </a:p>
        </p:txBody>
      </p:sp>
      <p:sp>
        <p:nvSpPr>
          <p:cNvPr id="3" name="Content Placeholder 2">
            <a:extLst>
              <a:ext uri="{FF2B5EF4-FFF2-40B4-BE49-F238E27FC236}">
                <a16:creationId xmlns:a16="http://schemas.microsoft.com/office/drawing/2014/main" id="{16747753-C642-7BAF-6927-97DCDF5C4437}"/>
              </a:ext>
            </a:extLst>
          </p:cNvPr>
          <p:cNvSpPr>
            <a:spLocks noGrp="1"/>
          </p:cNvSpPr>
          <p:nvPr>
            <p:ph idx="1"/>
          </p:nvPr>
        </p:nvSpPr>
        <p:spPr>
          <a:xfrm>
            <a:off x="520860" y="1585731"/>
            <a:ext cx="10832939" cy="5023413"/>
          </a:xfrm>
        </p:spPr>
        <p:txBody>
          <a:bodyPr>
            <a:normAutofit/>
          </a:bodyPr>
          <a:lstStyle/>
          <a:p>
            <a:r>
              <a:rPr lang="en-US" sz="2400" dirty="0"/>
              <a:t>This group assists drug and alcohol addicts as they are rehabilitated. </a:t>
            </a:r>
          </a:p>
          <a:p>
            <a:r>
              <a:rPr lang="en-US" sz="2400" dirty="0"/>
              <a:t>We engaged with them (for the first time) in 2022 during the drought response organized by RCN. </a:t>
            </a:r>
          </a:p>
          <a:p>
            <a:r>
              <a:rPr lang="en-US" sz="2400" dirty="0"/>
              <a:t>Due to the overwhelming positive impact that support had on the community – the group has again reached out for help – this time bigger including food distribution request and purchase of land with construction of a rehabilitation space.</a:t>
            </a:r>
          </a:p>
          <a:p>
            <a:r>
              <a:rPr lang="en-US" sz="2400" dirty="0"/>
              <a:t>Discussions are on-going to manage the expectations by the group to enable us to  focus support that RCN can deliver.</a:t>
            </a:r>
          </a:p>
          <a:p>
            <a:pPr marL="0" indent="0">
              <a:buNone/>
            </a:pPr>
            <a:endParaRPr lang="en-US" sz="2400" dirty="0"/>
          </a:p>
          <a:p>
            <a:pPr marL="0" indent="0">
              <a:buNone/>
            </a:pPr>
            <a:r>
              <a:rPr lang="en-US" sz="2400" b="1" dirty="0"/>
              <a:t>Team lead – </a:t>
            </a:r>
            <a:r>
              <a:rPr lang="en-US" sz="2400" b="1" dirty="0" err="1"/>
              <a:t>Rtn</a:t>
            </a:r>
            <a:r>
              <a:rPr lang="en-US" sz="2400" b="1" dirty="0"/>
              <a:t>. Laura</a:t>
            </a:r>
          </a:p>
        </p:txBody>
      </p:sp>
      <p:pic>
        <p:nvPicPr>
          <p:cNvPr id="5" name="Picture 4">
            <a:extLst>
              <a:ext uri="{FF2B5EF4-FFF2-40B4-BE49-F238E27FC236}">
                <a16:creationId xmlns:a16="http://schemas.microsoft.com/office/drawing/2014/main" id="{8FE48F53-019C-E942-9FFD-96B65EF17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597" y="4305783"/>
            <a:ext cx="2885633" cy="2552218"/>
          </a:xfrm>
          <a:prstGeom prst="rect">
            <a:avLst/>
          </a:prstGeom>
        </p:spPr>
      </p:pic>
    </p:spTree>
    <p:extLst>
      <p:ext uri="{BB962C8B-B14F-4D97-AF65-F5344CB8AC3E}">
        <p14:creationId xmlns:p14="http://schemas.microsoft.com/office/powerpoint/2010/main" val="384966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3AEB-A0FB-63BA-7933-567F88923FB5}"/>
              </a:ext>
            </a:extLst>
          </p:cNvPr>
          <p:cNvSpPr>
            <a:spLocks noGrp="1"/>
          </p:cNvSpPr>
          <p:nvPr>
            <p:ph type="title"/>
          </p:nvPr>
        </p:nvSpPr>
        <p:spPr/>
        <p:txBody>
          <a:bodyPr/>
          <a:lstStyle/>
          <a:p>
            <a:r>
              <a:rPr lang="en-US" dirty="0"/>
              <a:t>Thematic Areas for Projects </a:t>
            </a:r>
          </a:p>
        </p:txBody>
      </p:sp>
      <p:sp>
        <p:nvSpPr>
          <p:cNvPr id="3" name="Content Placeholder 2">
            <a:extLst>
              <a:ext uri="{FF2B5EF4-FFF2-40B4-BE49-F238E27FC236}">
                <a16:creationId xmlns:a16="http://schemas.microsoft.com/office/drawing/2014/main" id="{DFCF7F60-0FD5-D552-C55D-52FFC82678B1}"/>
              </a:ext>
            </a:extLst>
          </p:cNvPr>
          <p:cNvSpPr>
            <a:spLocks noGrp="1"/>
          </p:cNvSpPr>
          <p:nvPr>
            <p:ph idx="1"/>
          </p:nvPr>
        </p:nvSpPr>
        <p:spPr/>
        <p:txBody>
          <a:bodyPr/>
          <a:lstStyle/>
          <a:p>
            <a:pPr marL="514350" indent="-514350">
              <a:buFont typeface="+mj-lt"/>
              <a:buAutoNum type="arabicPeriod"/>
            </a:pPr>
            <a:r>
              <a:rPr lang="en-US" dirty="0"/>
              <a:t>Health for all</a:t>
            </a:r>
          </a:p>
          <a:p>
            <a:pPr marL="514350" indent="-514350">
              <a:buFont typeface="+mj-lt"/>
              <a:buAutoNum type="arabicPeriod"/>
            </a:pPr>
            <a:r>
              <a:rPr lang="en-US" dirty="0"/>
              <a:t>Dignity to the youth</a:t>
            </a:r>
          </a:p>
          <a:p>
            <a:pPr marL="514350" indent="-514350">
              <a:buFont typeface="+mj-lt"/>
              <a:buAutoNum type="arabicPeriod"/>
            </a:pPr>
            <a:r>
              <a:rPr lang="en-US" dirty="0"/>
              <a:t>Touching school children lives</a:t>
            </a:r>
          </a:p>
          <a:p>
            <a:pPr marL="514350" indent="-514350">
              <a:buFont typeface="+mj-lt"/>
              <a:buAutoNum type="arabicPeriod"/>
            </a:pPr>
            <a:r>
              <a:rPr lang="en-US" dirty="0"/>
              <a:t>Addressing climate change</a:t>
            </a:r>
          </a:p>
          <a:p>
            <a:pPr marL="514350" indent="-514350">
              <a:buFont typeface="+mj-lt"/>
              <a:buAutoNum type="arabicPeriod"/>
            </a:pPr>
            <a:r>
              <a:rPr lang="en-US" dirty="0"/>
              <a:t>Providing psycho-social support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3692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6930-CDB0-234D-B201-2B4EDE3DDC5E}"/>
              </a:ext>
            </a:extLst>
          </p:cNvPr>
          <p:cNvSpPr>
            <a:spLocks noGrp="1"/>
          </p:cNvSpPr>
          <p:nvPr>
            <p:ph type="title"/>
          </p:nvPr>
        </p:nvSpPr>
        <p:spPr/>
        <p:txBody>
          <a:bodyPr/>
          <a:lstStyle/>
          <a:p>
            <a:r>
              <a:rPr lang="en-US" b="1" dirty="0"/>
              <a:t>APPEAL TO MEMBERS</a:t>
            </a:r>
          </a:p>
        </p:txBody>
      </p:sp>
      <p:sp>
        <p:nvSpPr>
          <p:cNvPr id="3" name="Content Placeholder 2">
            <a:extLst>
              <a:ext uri="{FF2B5EF4-FFF2-40B4-BE49-F238E27FC236}">
                <a16:creationId xmlns:a16="http://schemas.microsoft.com/office/drawing/2014/main" id="{1FE22D9C-A345-8100-FF65-C40AFDCB2F82}"/>
              </a:ext>
            </a:extLst>
          </p:cNvPr>
          <p:cNvSpPr>
            <a:spLocks noGrp="1"/>
          </p:cNvSpPr>
          <p:nvPr>
            <p:ph idx="1"/>
          </p:nvPr>
        </p:nvSpPr>
        <p:spPr/>
        <p:txBody>
          <a:bodyPr/>
          <a:lstStyle/>
          <a:p>
            <a:r>
              <a:rPr lang="en-US" dirty="0"/>
              <a:t>RCN impact in the community is felt when members roll up their sleeves and take part in projects that have been selected and endorsed by Community service committee and approved by the Board.</a:t>
            </a:r>
          </a:p>
          <a:p>
            <a:r>
              <a:rPr lang="en-US" dirty="0"/>
              <a:t>We need members to </a:t>
            </a:r>
            <a:r>
              <a:rPr lang="en-US" b="1" dirty="0">
                <a:solidFill>
                  <a:srgbClr val="0070C0"/>
                </a:solidFill>
              </a:rPr>
              <a:t>turn up </a:t>
            </a:r>
            <a:r>
              <a:rPr lang="en-US" dirty="0"/>
              <a:t>and </a:t>
            </a:r>
            <a:r>
              <a:rPr lang="en-US" b="1" dirty="0">
                <a:solidFill>
                  <a:srgbClr val="0070C0"/>
                </a:solidFill>
              </a:rPr>
              <a:t>support</a:t>
            </a:r>
            <a:r>
              <a:rPr lang="en-US" dirty="0"/>
              <a:t> each of the projects by joining and assisting with planning and implementation.</a:t>
            </a:r>
          </a:p>
          <a:p>
            <a:r>
              <a:rPr lang="en-US" dirty="0"/>
              <a:t>The core of Rotary Club of Nairobi is Community service – that is our DNA, lets serve, touch a community and support each other to make the load lighter.</a:t>
            </a:r>
          </a:p>
          <a:p>
            <a:endParaRPr lang="en-US" dirty="0"/>
          </a:p>
          <a:p>
            <a:endParaRPr lang="en-US" dirty="0"/>
          </a:p>
        </p:txBody>
      </p:sp>
      <p:pic>
        <p:nvPicPr>
          <p:cNvPr id="5" name="Picture 4">
            <a:extLst>
              <a:ext uri="{FF2B5EF4-FFF2-40B4-BE49-F238E27FC236}">
                <a16:creationId xmlns:a16="http://schemas.microsoft.com/office/drawing/2014/main" id="{F5861BA2-7FC8-494F-B468-71A658A5B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635" y="0"/>
            <a:ext cx="1677365" cy="1307457"/>
          </a:xfrm>
          <a:prstGeom prst="rect">
            <a:avLst/>
          </a:prstGeom>
        </p:spPr>
      </p:pic>
    </p:spTree>
    <p:extLst>
      <p:ext uri="{BB962C8B-B14F-4D97-AF65-F5344CB8AC3E}">
        <p14:creationId xmlns:p14="http://schemas.microsoft.com/office/powerpoint/2010/main" val="1760646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FEA8-72AC-4549-BA63-D6654FF71A0F}"/>
              </a:ext>
            </a:extLst>
          </p:cNvPr>
          <p:cNvSpPr>
            <a:spLocks noGrp="1"/>
          </p:cNvSpPr>
          <p:nvPr>
            <p:ph type="title"/>
          </p:nvPr>
        </p:nvSpPr>
        <p:spPr>
          <a:xfrm>
            <a:off x="213167" y="-248333"/>
            <a:ext cx="10515600" cy="1325563"/>
          </a:xfrm>
        </p:spPr>
        <p:txBody>
          <a:bodyPr>
            <a:normAutofit/>
          </a:bodyPr>
          <a:lstStyle/>
          <a:p>
            <a:r>
              <a:rPr lang="en-US" sz="3200" b="1" dirty="0">
                <a:solidFill>
                  <a:srgbClr val="C00000"/>
                </a:solidFill>
              </a:rPr>
              <a:t>WHAT IT ENTAILS TO SUCCESSFULLY IMPLEMENT A PROJECT</a:t>
            </a:r>
          </a:p>
        </p:txBody>
      </p:sp>
      <p:sp>
        <p:nvSpPr>
          <p:cNvPr id="3" name="Content Placeholder 2">
            <a:extLst>
              <a:ext uri="{FF2B5EF4-FFF2-40B4-BE49-F238E27FC236}">
                <a16:creationId xmlns:a16="http://schemas.microsoft.com/office/drawing/2014/main" id="{2407CBEF-2131-AE4C-AA22-E8312546AFC8}"/>
              </a:ext>
            </a:extLst>
          </p:cNvPr>
          <p:cNvSpPr>
            <a:spLocks noGrp="1"/>
          </p:cNvSpPr>
          <p:nvPr>
            <p:ph idx="1"/>
          </p:nvPr>
        </p:nvSpPr>
        <p:spPr>
          <a:xfrm>
            <a:off x="213167" y="810228"/>
            <a:ext cx="11140633" cy="5856790"/>
          </a:xfrm>
        </p:spPr>
        <p:txBody>
          <a:bodyPr>
            <a:normAutofit fontScale="62500" lnSpcReduction="20000"/>
          </a:bodyPr>
          <a:lstStyle/>
          <a:p>
            <a:pPr marL="0" indent="0">
              <a:buNone/>
            </a:pPr>
            <a:r>
              <a:rPr lang="en-US" sz="3500" dirty="0"/>
              <a:t>1. Liaise with the community focal person on the ground to:</a:t>
            </a:r>
          </a:p>
          <a:p>
            <a:pPr>
              <a:buFont typeface="Wingdings" pitchFamily="2" charset="2"/>
              <a:buChar char="ü"/>
            </a:pPr>
            <a:r>
              <a:rPr lang="en-US" sz="3500" dirty="0"/>
              <a:t>conduct a site visit and </a:t>
            </a:r>
          </a:p>
          <a:p>
            <a:pPr>
              <a:buFont typeface="Wingdings" pitchFamily="2" charset="2"/>
              <a:buChar char="ü"/>
            </a:pPr>
            <a:r>
              <a:rPr lang="en-US" sz="3500" dirty="0"/>
              <a:t>to identify the areas that will be supported, </a:t>
            </a:r>
          </a:p>
          <a:p>
            <a:pPr>
              <a:buFont typeface="Wingdings" pitchFamily="2" charset="2"/>
              <a:buChar char="ü"/>
            </a:pPr>
            <a:r>
              <a:rPr lang="en-US" sz="3500" dirty="0"/>
              <a:t>make a list of what resources are required, </a:t>
            </a:r>
          </a:p>
          <a:p>
            <a:pPr>
              <a:buFont typeface="Wingdings" pitchFamily="2" charset="2"/>
              <a:buChar char="ü"/>
            </a:pPr>
            <a:r>
              <a:rPr lang="en-US" sz="3500" dirty="0"/>
              <a:t>prepare a baseline analysis that will be deliberated on during the community service committee meeting</a:t>
            </a:r>
          </a:p>
          <a:p>
            <a:pPr marL="0" indent="0">
              <a:buNone/>
            </a:pPr>
            <a:endParaRPr lang="en-US" sz="3500" dirty="0"/>
          </a:p>
          <a:p>
            <a:pPr marL="0" indent="0">
              <a:buNone/>
            </a:pPr>
            <a:r>
              <a:rPr lang="en-US" sz="3500" dirty="0"/>
              <a:t>2. Select a team that will assist in ensuring the projects gets off the ground from when implementations begins till completion.</a:t>
            </a:r>
          </a:p>
          <a:p>
            <a:pPr marL="0" indent="0">
              <a:buNone/>
            </a:pPr>
            <a:r>
              <a:rPr lang="en-US" sz="3500" dirty="0"/>
              <a:t>3. Liaise with the fund raising committee and the board so that the project is funded</a:t>
            </a:r>
          </a:p>
          <a:p>
            <a:pPr marL="0" indent="0">
              <a:buNone/>
            </a:pPr>
            <a:r>
              <a:rPr lang="en-US" sz="3500" dirty="0"/>
              <a:t>4. Work closely with the treasurer who will facilitate transfer of funds for the projects</a:t>
            </a:r>
          </a:p>
          <a:p>
            <a:pPr marL="0" indent="0">
              <a:buNone/>
            </a:pPr>
            <a:r>
              <a:rPr lang="en-US" sz="3500" dirty="0"/>
              <a:t>5. During implementation participate and keep abreast of all on-going developments including financial expenditure while staying on track</a:t>
            </a:r>
          </a:p>
          <a:p>
            <a:pPr marL="0" indent="0">
              <a:buNone/>
            </a:pPr>
            <a:r>
              <a:rPr lang="en-US" sz="3500" dirty="0"/>
              <a:t>6. Sign off the project once complete and liquidate all expenditure and payments to vendors.</a:t>
            </a:r>
          </a:p>
          <a:p>
            <a:pPr marL="0" indent="0">
              <a:buNone/>
            </a:pPr>
            <a:r>
              <a:rPr lang="en-US" sz="3500" dirty="0"/>
              <a:t>7. Provide a report of the project – complete with pictures and if possible short videos to show the “before and after</a:t>
            </a:r>
            <a:r>
              <a:rPr lang="en-US" sz="2200" dirty="0"/>
              <a:t>”</a:t>
            </a:r>
            <a:endParaRPr lang="en-US" sz="3500" dirty="0"/>
          </a:p>
        </p:txBody>
      </p:sp>
    </p:spTree>
    <p:extLst>
      <p:ext uri="{BB962C8B-B14F-4D97-AF65-F5344CB8AC3E}">
        <p14:creationId xmlns:p14="http://schemas.microsoft.com/office/powerpoint/2010/main" val="37354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39E2-76E8-7AF1-DF6B-5C678E1630D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B9FA99B-202B-3940-AC5A-ADF7C11DBB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58000"/>
          </a:xfrm>
        </p:spPr>
      </p:pic>
    </p:spTree>
    <p:extLst>
      <p:ext uri="{BB962C8B-B14F-4D97-AF65-F5344CB8AC3E}">
        <p14:creationId xmlns:p14="http://schemas.microsoft.com/office/powerpoint/2010/main" val="382845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A7E4-1BD0-4E45-A914-3686C2EC97B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C286B37-E539-114C-A57F-C6FD3DEFD6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5975" y="365125"/>
            <a:ext cx="10427825" cy="6325042"/>
          </a:xfrm>
        </p:spPr>
      </p:pic>
    </p:spTree>
    <p:extLst>
      <p:ext uri="{BB962C8B-B14F-4D97-AF65-F5344CB8AC3E}">
        <p14:creationId xmlns:p14="http://schemas.microsoft.com/office/powerpoint/2010/main" val="423066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532A-223C-9245-613B-4A0A4048168B}"/>
              </a:ext>
            </a:extLst>
          </p:cNvPr>
          <p:cNvSpPr>
            <a:spLocks noGrp="1"/>
          </p:cNvSpPr>
          <p:nvPr>
            <p:ph type="title"/>
          </p:nvPr>
        </p:nvSpPr>
        <p:spPr/>
        <p:txBody>
          <a:bodyPr/>
          <a:lstStyle/>
          <a:p>
            <a:r>
              <a:rPr lang="en-US" dirty="0"/>
              <a:t>Rural Blindness Eradication</a:t>
            </a:r>
          </a:p>
        </p:txBody>
      </p:sp>
      <p:sp>
        <p:nvSpPr>
          <p:cNvPr id="3" name="Content Placeholder 2">
            <a:extLst>
              <a:ext uri="{FF2B5EF4-FFF2-40B4-BE49-F238E27FC236}">
                <a16:creationId xmlns:a16="http://schemas.microsoft.com/office/drawing/2014/main" id="{DD6BAA6C-D20C-4D6E-2D7F-9BF08CDD273C}"/>
              </a:ext>
            </a:extLst>
          </p:cNvPr>
          <p:cNvSpPr>
            <a:spLocks noGrp="1"/>
          </p:cNvSpPr>
          <p:nvPr>
            <p:ph sz="half" idx="1"/>
          </p:nvPr>
        </p:nvSpPr>
        <p:spPr>
          <a:xfrm>
            <a:off x="838199" y="1690686"/>
            <a:ext cx="6095033" cy="4872159"/>
          </a:xfrm>
        </p:spPr>
        <p:txBody>
          <a:bodyPr>
            <a:noAutofit/>
          </a:bodyPr>
          <a:lstStyle/>
          <a:p>
            <a:r>
              <a:rPr lang="en-US" sz="2400" dirty="0"/>
              <a:t>RCN has been saving eye sight through cataract surgery for those in need. The eye camps reach deserving cases from marginalized communities. </a:t>
            </a:r>
          </a:p>
          <a:p>
            <a:r>
              <a:rPr lang="en-US" sz="2400" dirty="0"/>
              <a:t>This is now widely accepted as a RCN flagship project</a:t>
            </a:r>
          </a:p>
          <a:p>
            <a:r>
              <a:rPr lang="en-US" sz="2400" dirty="0"/>
              <a:t>The year’s target is to conduct 800 cataract surgeries through partnerships with medical team to offer the sight-saving operation.</a:t>
            </a:r>
          </a:p>
          <a:p>
            <a:r>
              <a:rPr lang="en-US" sz="2400" dirty="0"/>
              <a:t>Already 153 surgeries have been conducted in Garissa (July 2023)</a:t>
            </a:r>
          </a:p>
          <a:p>
            <a:pPr marL="0" indent="0">
              <a:buNone/>
            </a:pPr>
            <a:r>
              <a:rPr lang="en-US" sz="2400" b="1" dirty="0"/>
              <a:t>Team leads - </a:t>
            </a:r>
            <a:r>
              <a:rPr lang="en-US" sz="2400" b="1" dirty="0" err="1"/>
              <a:t>Rtn</a:t>
            </a:r>
            <a:r>
              <a:rPr lang="en-US" sz="2400" b="1" dirty="0"/>
              <a:t> Laura and PP Salim</a:t>
            </a:r>
          </a:p>
        </p:txBody>
      </p:sp>
      <p:pic>
        <p:nvPicPr>
          <p:cNvPr id="6" name="Content Placeholder 5">
            <a:extLst>
              <a:ext uri="{FF2B5EF4-FFF2-40B4-BE49-F238E27FC236}">
                <a16:creationId xmlns:a16="http://schemas.microsoft.com/office/drawing/2014/main" id="{48BE4680-93FE-624F-80B6-30C20C9A10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3234" y="1690687"/>
            <a:ext cx="4420565" cy="4486275"/>
          </a:xfrm>
        </p:spPr>
      </p:pic>
    </p:spTree>
    <p:extLst>
      <p:ext uri="{BB962C8B-B14F-4D97-AF65-F5344CB8AC3E}">
        <p14:creationId xmlns:p14="http://schemas.microsoft.com/office/powerpoint/2010/main" val="353810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EAE129-0809-9D49-A91E-89CFD8F9277F}"/>
              </a:ext>
            </a:extLst>
          </p:cNvPr>
          <p:cNvSpPr>
            <a:spLocks noGrp="1"/>
          </p:cNvSpPr>
          <p:nvPr>
            <p:ph type="title"/>
          </p:nvPr>
        </p:nvSpPr>
        <p:spPr>
          <a:xfrm>
            <a:off x="87432" y="1"/>
            <a:ext cx="12104567" cy="1157468"/>
          </a:xfrm>
        </p:spPr>
        <p:txBody>
          <a:bodyPr>
            <a:normAutofit/>
          </a:bodyPr>
          <a:lstStyle/>
          <a:p>
            <a:r>
              <a:rPr lang="en-US" sz="3200" dirty="0"/>
              <a:t>Our youngest recipient of a successful eye surgery – July 2023 Garissa eye camp</a:t>
            </a:r>
          </a:p>
        </p:txBody>
      </p:sp>
      <p:sp>
        <p:nvSpPr>
          <p:cNvPr id="10" name="Text Placeholder 9">
            <a:extLst>
              <a:ext uri="{FF2B5EF4-FFF2-40B4-BE49-F238E27FC236}">
                <a16:creationId xmlns:a16="http://schemas.microsoft.com/office/drawing/2014/main" id="{D3C2436D-08B8-E244-A023-4BB749A1FC36}"/>
              </a:ext>
            </a:extLst>
          </p:cNvPr>
          <p:cNvSpPr>
            <a:spLocks noGrp="1"/>
          </p:cNvSpPr>
          <p:nvPr>
            <p:ph type="body" idx="1"/>
          </p:nvPr>
        </p:nvSpPr>
        <p:spPr>
          <a:xfrm>
            <a:off x="87432" y="1183452"/>
            <a:ext cx="5157787" cy="497711"/>
          </a:xfrm>
        </p:spPr>
        <p:txBody>
          <a:bodyPr/>
          <a:lstStyle/>
          <a:p>
            <a:r>
              <a:rPr lang="en-US" dirty="0"/>
              <a:t>Before…</a:t>
            </a:r>
          </a:p>
        </p:txBody>
      </p:sp>
      <p:pic>
        <p:nvPicPr>
          <p:cNvPr id="6" name="Content Placeholder 5">
            <a:extLst>
              <a:ext uri="{FF2B5EF4-FFF2-40B4-BE49-F238E27FC236}">
                <a16:creationId xmlns:a16="http://schemas.microsoft.com/office/drawing/2014/main" id="{1D7AC6A1-D2DF-A84C-85A5-2C866138D8E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432" y="1836738"/>
            <a:ext cx="5630462" cy="4977046"/>
          </a:xfrm>
        </p:spPr>
      </p:pic>
      <p:sp>
        <p:nvSpPr>
          <p:cNvPr id="11" name="Text Placeholder 10">
            <a:extLst>
              <a:ext uri="{FF2B5EF4-FFF2-40B4-BE49-F238E27FC236}">
                <a16:creationId xmlns:a16="http://schemas.microsoft.com/office/drawing/2014/main" id="{BAE1F97F-0248-E749-AD13-B3D5810A1068}"/>
              </a:ext>
            </a:extLst>
          </p:cNvPr>
          <p:cNvSpPr>
            <a:spLocks noGrp="1"/>
          </p:cNvSpPr>
          <p:nvPr>
            <p:ph type="body" sz="quarter" idx="3"/>
          </p:nvPr>
        </p:nvSpPr>
        <p:spPr>
          <a:xfrm>
            <a:off x="7008811" y="1160303"/>
            <a:ext cx="5183188" cy="520860"/>
          </a:xfrm>
        </p:spPr>
        <p:txBody>
          <a:bodyPr/>
          <a:lstStyle/>
          <a:p>
            <a:r>
              <a:rPr lang="en-US" dirty="0"/>
              <a:t>After</a:t>
            </a:r>
          </a:p>
        </p:txBody>
      </p:sp>
      <p:pic>
        <p:nvPicPr>
          <p:cNvPr id="8" name="Content Placeholder 7">
            <a:extLst>
              <a:ext uri="{FF2B5EF4-FFF2-40B4-BE49-F238E27FC236}">
                <a16:creationId xmlns:a16="http://schemas.microsoft.com/office/drawing/2014/main" id="{6332FE86-5FC4-6244-8777-3C69EA250FB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20719" y="1836738"/>
            <a:ext cx="5571281" cy="4977046"/>
          </a:xfrm>
        </p:spPr>
      </p:pic>
    </p:spTree>
    <p:extLst>
      <p:ext uri="{BB962C8B-B14F-4D97-AF65-F5344CB8AC3E}">
        <p14:creationId xmlns:p14="http://schemas.microsoft.com/office/powerpoint/2010/main" val="527785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BA1C-2C4D-7800-0764-A75269A6CD85}"/>
              </a:ext>
            </a:extLst>
          </p:cNvPr>
          <p:cNvSpPr>
            <a:spLocks noGrp="1"/>
          </p:cNvSpPr>
          <p:nvPr>
            <p:ph type="title"/>
          </p:nvPr>
        </p:nvSpPr>
        <p:spPr>
          <a:xfrm>
            <a:off x="990259" y="-283580"/>
            <a:ext cx="3932237" cy="283580"/>
          </a:xfrm>
        </p:spPr>
        <p:txBody>
          <a:bodyPr>
            <a:normAutofit fontScale="90000"/>
          </a:bodyPr>
          <a:lstStyle/>
          <a:p>
            <a:endParaRPr lang="en-US" dirty="0"/>
          </a:p>
        </p:txBody>
      </p:sp>
      <p:pic>
        <p:nvPicPr>
          <p:cNvPr id="6" name="Picture Placeholder 5">
            <a:extLst>
              <a:ext uri="{FF2B5EF4-FFF2-40B4-BE49-F238E27FC236}">
                <a16:creationId xmlns:a16="http://schemas.microsoft.com/office/drawing/2014/main" id="{56F7E634-A949-904F-A435-DB5CDA45402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239" r="3239"/>
          <a:stretch>
            <a:fillRect/>
          </a:stretch>
        </p:blipFill>
        <p:spPr>
          <a:xfrm>
            <a:off x="5775766" y="0"/>
            <a:ext cx="6416233" cy="7153153"/>
          </a:xfrm>
        </p:spPr>
      </p:pic>
      <p:sp>
        <p:nvSpPr>
          <p:cNvPr id="3" name="Content Placeholder 2">
            <a:extLst>
              <a:ext uri="{FF2B5EF4-FFF2-40B4-BE49-F238E27FC236}">
                <a16:creationId xmlns:a16="http://schemas.microsoft.com/office/drawing/2014/main" id="{A1A97635-97BE-2437-A9FD-4783C8AE2ED5}"/>
              </a:ext>
            </a:extLst>
          </p:cNvPr>
          <p:cNvSpPr>
            <a:spLocks noGrp="1"/>
          </p:cNvSpPr>
          <p:nvPr>
            <p:ph type="body" sz="half" idx="2"/>
          </p:nvPr>
        </p:nvSpPr>
        <p:spPr>
          <a:xfrm>
            <a:off x="81023" y="1006996"/>
            <a:ext cx="5694743" cy="5162309"/>
          </a:xfrm>
        </p:spPr>
        <p:txBody>
          <a:bodyPr>
            <a:normAutofit/>
          </a:bodyPr>
          <a:lstStyle/>
          <a:p>
            <a:pPr marL="342900" indent="-342900">
              <a:buFont typeface="Arial" panose="020B0604020202020204" pitchFamily="34" charset="0"/>
              <a:buChar char="•"/>
            </a:pPr>
            <a:r>
              <a:rPr lang="en-US" sz="2000" dirty="0"/>
              <a:t>Polio is a debilitating illness that can lead to paralysis and even death. Unfortunately Kenya has in the very recent past confirmed polio cases among young children an the government to planning to conduct a Polio campaign.</a:t>
            </a:r>
          </a:p>
          <a:p>
            <a:pPr marL="342900" indent="-342900">
              <a:buFont typeface="Arial" panose="020B0604020202020204" pitchFamily="34" charset="0"/>
              <a:buChar char="•"/>
            </a:pPr>
            <a:r>
              <a:rPr lang="en-US" sz="2000" dirty="0"/>
              <a:t>To remind the community of the importance of vaccinating children against Polio, Community service together with Youth service will organize an exciting Football tournament, with edutainment on Polio.</a:t>
            </a:r>
          </a:p>
          <a:p>
            <a:pPr marL="342900" indent="-342900">
              <a:buFont typeface="Arial" panose="020B0604020202020204" pitchFamily="34" charset="0"/>
              <a:buChar char="•"/>
            </a:pPr>
            <a:r>
              <a:rPr lang="en-US" sz="2000" i="1" dirty="0"/>
              <a:t>Dr. David </a:t>
            </a:r>
            <a:r>
              <a:rPr lang="en-US" sz="2000" i="1" dirty="0" err="1"/>
              <a:t>Githanga</a:t>
            </a:r>
            <a:r>
              <a:rPr lang="en-US" sz="2000" i="1" dirty="0"/>
              <a:t> is one of the Globally recognized experts on this subject matter and also the Face of Kick Polio Out in Rotary</a:t>
            </a:r>
          </a:p>
          <a:p>
            <a:pPr marL="342900" indent="-342900">
              <a:buFont typeface="Arial" panose="020B0604020202020204" pitchFamily="34" charset="0"/>
              <a:buChar char="•"/>
            </a:pPr>
            <a:r>
              <a:rPr lang="en-US" sz="2000" b="1" dirty="0"/>
              <a:t>Team lead – </a:t>
            </a:r>
            <a:r>
              <a:rPr lang="en-US" sz="2000" b="1" dirty="0" err="1"/>
              <a:t>Rtn</a:t>
            </a:r>
            <a:r>
              <a:rPr lang="en-US" sz="2000" b="1" dirty="0"/>
              <a:t> Huma and PP </a:t>
            </a:r>
            <a:r>
              <a:rPr lang="en-US" sz="2000" b="1" dirty="0" err="1"/>
              <a:t>Githanga</a:t>
            </a:r>
            <a:endParaRPr lang="en-US" sz="2000" b="1" dirty="0"/>
          </a:p>
        </p:txBody>
      </p:sp>
    </p:spTree>
    <p:extLst>
      <p:ext uri="{BB962C8B-B14F-4D97-AF65-F5344CB8AC3E}">
        <p14:creationId xmlns:p14="http://schemas.microsoft.com/office/powerpoint/2010/main" val="393034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FB96-88C1-0D88-B841-537A7A8598D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16F253E-EB26-574F-90F4-681419727D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365124"/>
            <a:ext cx="10701759" cy="6492875"/>
          </a:xfrm>
        </p:spPr>
      </p:pic>
    </p:spTree>
    <p:extLst>
      <p:ext uri="{BB962C8B-B14F-4D97-AF65-F5344CB8AC3E}">
        <p14:creationId xmlns:p14="http://schemas.microsoft.com/office/powerpoint/2010/main" val="9449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A2F23-958F-362A-4D7D-8AA410C8AD67}"/>
              </a:ext>
            </a:extLst>
          </p:cNvPr>
          <p:cNvSpPr>
            <a:spLocks noGrp="1"/>
          </p:cNvSpPr>
          <p:nvPr>
            <p:ph type="title"/>
          </p:nvPr>
        </p:nvSpPr>
        <p:spPr/>
        <p:txBody>
          <a:bodyPr/>
          <a:lstStyle/>
          <a:p>
            <a:r>
              <a:rPr lang="en-US" dirty="0"/>
              <a:t>Empowering young people with income generating skills</a:t>
            </a:r>
          </a:p>
        </p:txBody>
      </p:sp>
      <p:sp>
        <p:nvSpPr>
          <p:cNvPr id="3" name="Content Placeholder 2">
            <a:extLst>
              <a:ext uri="{FF2B5EF4-FFF2-40B4-BE49-F238E27FC236}">
                <a16:creationId xmlns:a16="http://schemas.microsoft.com/office/drawing/2014/main" id="{EEE75011-0D9B-4ADF-29DA-EDA072C36252}"/>
              </a:ext>
            </a:extLst>
          </p:cNvPr>
          <p:cNvSpPr>
            <a:spLocks noGrp="1"/>
          </p:cNvSpPr>
          <p:nvPr>
            <p:ph idx="1"/>
          </p:nvPr>
        </p:nvSpPr>
        <p:spPr/>
        <p:txBody>
          <a:bodyPr>
            <a:normAutofit/>
          </a:bodyPr>
          <a:lstStyle/>
          <a:p>
            <a:r>
              <a:rPr lang="en-US" sz="2400" dirty="0" err="1"/>
              <a:t>Wezesha</a:t>
            </a:r>
            <a:r>
              <a:rPr lang="en-US" sz="2400" dirty="0"/>
              <a:t> </a:t>
            </a:r>
            <a:r>
              <a:rPr lang="en-US" sz="2400" dirty="0" err="1"/>
              <a:t>Bado</a:t>
            </a:r>
            <a:r>
              <a:rPr lang="en-US" sz="2400" dirty="0"/>
              <a:t> Institute is a social enterprise that seeks to solve the social problem of youth unemployment in Kenya by bridging the skills gap. </a:t>
            </a:r>
          </a:p>
          <a:p>
            <a:r>
              <a:rPr lang="en-US" sz="2400" dirty="0"/>
              <a:t>It has set up a Skills Development Centre of Excellence (SDCE) in </a:t>
            </a:r>
            <a:r>
              <a:rPr lang="en-US" sz="2400" dirty="0" err="1"/>
              <a:t>Kitengela</a:t>
            </a:r>
            <a:r>
              <a:rPr lang="en-US" sz="2400" dirty="0"/>
              <a:t> at the EPZ plaza. It provides up-to-date, relevant and practical training and capacity building for the various segments of the apparel manufacturing sector in Kenya.</a:t>
            </a:r>
          </a:p>
          <a:p>
            <a:r>
              <a:rPr lang="en-US" sz="2400" dirty="0"/>
              <a:t>RCN is supporting 50 young people (age between 18 – 30 years) for a 2-month training at </a:t>
            </a:r>
            <a:r>
              <a:rPr lang="en-US" sz="2400" dirty="0" err="1"/>
              <a:t>Wezesha</a:t>
            </a:r>
            <a:r>
              <a:rPr lang="en-US" sz="2400" dirty="0"/>
              <a:t> </a:t>
            </a:r>
            <a:r>
              <a:rPr lang="en-US" sz="2400" dirty="0" err="1"/>
              <a:t>Bado</a:t>
            </a:r>
            <a:r>
              <a:rPr lang="en-US" sz="2400" dirty="0"/>
              <a:t> institute that will potentially lead to their employment.</a:t>
            </a:r>
          </a:p>
          <a:p>
            <a:r>
              <a:rPr lang="en-US" sz="2400" dirty="0"/>
              <a:t>Training started on 7</a:t>
            </a:r>
            <a:r>
              <a:rPr lang="en-US" sz="2400" baseline="30000" dirty="0"/>
              <a:t>th</a:t>
            </a:r>
            <a:r>
              <a:rPr lang="en-US" sz="2400" dirty="0"/>
              <a:t> August.</a:t>
            </a:r>
          </a:p>
          <a:p>
            <a:endParaRPr lang="en-US" sz="2400" dirty="0"/>
          </a:p>
          <a:p>
            <a:r>
              <a:rPr lang="en-US" sz="2400" b="1" dirty="0"/>
              <a:t>Team lead – </a:t>
            </a:r>
            <a:r>
              <a:rPr lang="en-US" sz="2400" b="1" dirty="0" err="1"/>
              <a:t>Rtn</a:t>
            </a:r>
            <a:r>
              <a:rPr lang="en-US" sz="2400" b="1" dirty="0"/>
              <a:t> Rajeev</a:t>
            </a:r>
          </a:p>
        </p:txBody>
      </p:sp>
      <p:pic>
        <p:nvPicPr>
          <p:cNvPr id="6" name="Content Placeholder 5">
            <a:extLst>
              <a:ext uri="{FF2B5EF4-FFF2-40B4-BE49-F238E27FC236}">
                <a16:creationId xmlns:a16="http://schemas.microsoft.com/office/drawing/2014/main" id="{9AB74C06-4C99-A044-9698-7C15D60373AB}"/>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299450" y="4413250"/>
            <a:ext cx="3892550" cy="2444750"/>
          </a:xfrm>
        </p:spPr>
      </p:pic>
    </p:spTree>
    <p:extLst>
      <p:ext uri="{BB962C8B-B14F-4D97-AF65-F5344CB8AC3E}">
        <p14:creationId xmlns:p14="http://schemas.microsoft.com/office/powerpoint/2010/main" val="297458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C30B-124A-7385-C35C-D7C5F978A2C6}"/>
              </a:ext>
            </a:extLst>
          </p:cNvPr>
          <p:cNvSpPr>
            <a:spLocks noGrp="1"/>
          </p:cNvSpPr>
          <p:nvPr>
            <p:ph type="title"/>
          </p:nvPr>
        </p:nvSpPr>
        <p:spPr/>
        <p:txBody>
          <a:bodyPr/>
          <a:lstStyle/>
          <a:p>
            <a:r>
              <a:rPr lang="en-US" b="1" dirty="0"/>
              <a:t>Menstrual Hygiene Management - MHM</a:t>
            </a:r>
          </a:p>
        </p:txBody>
      </p:sp>
      <p:sp>
        <p:nvSpPr>
          <p:cNvPr id="3" name="Content Placeholder 2">
            <a:extLst>
              <a:ext uri="{FF2B5EF4-FFF2-40B4-BE49-F238E27FC236}">
                <a16:creationId xmlns:a16="http://schemas.microsoft.com/office/drawing/2014/main" id="{2BFE2E34-4CCE-5934-EA74-03A84107DBE9}"/>
              </a:ext>
            </a:extLst>
          </p:cNvPr>
          <p:cNvSpPr>
            <a:spLocks noGrp="1"/>
          </p:cNvSpPr>
          <p:nvPr>
            <p:ph idx="1"/>
          </p:nvPr>
        </p:nvSpPr>
        <p:spPr/>
        <p:txBody>
          <a:bodyPr>
            <a:normAutofit fontScale="62500" lnSpcReduction="20000"/>
          </a:bodyPr>
          <a:lstStyle/>
          <a:p>
            <a:r>
              <a:rPr lang="en-US" b="0" i="0" dirty="0">
                <a:solidFill>
                  <a:srgbClr val="222222"/>
                </a:solidFill>
                <a:effectLst/>
                <a:latin typeface="Times New Roman" panose="02020603050405020304" pitchFamily="18" charset="0"/>
              </a:rPr>
              <a:t>The MHM Project aims to address the lack of access to menstrual hygiene products faced by girls and women in underserved communities. </a:t>
            </a:r>
          </a:p>
          <a:p>
            <a:r>
              <a:rPr lang="en-US" dirty="0">
                <a:solidFill>
                  <a:srgbClr val="222222"/>
                </a:solidFill>
                <a:latin typeface="Times New Roman" panose="02020603050405020304" pitchFamily="18" charset="0"/>
              </a:rPr>
              <a:t>Girls will receive inner garments, along with reusable sanitary products and to help break the stereotype of period shaming and the assumption that menstruation is solely a gender issue </a:t>
            </a:r>
            <a:r>
              <a:rPr lang="en-US" b="0" i="0" dirty="0">
                <a:solidFill>
                  <a:srgbClr val="222222"/>
                </a:solidFill>
                <a:effectLst/>
                <a:latin typeface="Times New Roman" panose="02020603050405020304" pitchFamily="18" charset="0"/>
              </a:rPr>
              <a:t>boys will also be provided with inner wear. This approach ensures that both genders receive necessary hygiene products</a:t>
            </a:r>
            <a:endParaRPr lang="en-US" dirty="0">
              <a:solidFill>
                <a:srgbClr val="222222"/>
              </a:solidFill>
              <a:latin typeface="Times New Roman" panose="02020603050405020304" pitchFamily="18" charset="0"/>
            </a:endParaRPr>
          </a:p>
          <a:p>
            <a:r>
              <a:rPr lang="en-US" b="0" i="0" dirty="0">
                <a:solidFill>
                  <a:srgbClr val="222222"/>
                </a:solidFill>
                <a:effectLst/>
                <a:latin typeface="Times New Roman" panose="02020603050405020304" pitchFamily="18" charset="0"/>
              </a:rPr>
              <a:t>Six months after the initial distribution, a follow-up visit is conducted to assess the impact of the project and ensure the participants </a:t>
            </a:r>
            <a:r>
              <a:rPr lang="en-US" dirty="0">
                <a:solidFill>
                  <a:srgbClr val="222222"/>
                </a:solidFill>
                <a:latin typeface="Times New Roman" panose="02020603050405020304" pitchFamily="18" charset="0"/>
              </a:rPr>
              <a:t>stay</a:t>
            </a:r>
            <a:r>
              <a:rPr lang="en-US" b="0" i="0" dirty="0">
                <a:solidFill>
                  <a:srgbClr val="222222"/>
                </a:solidFill>
                <a:effectLst/>
                <a:latin typeface="Times New Roman" panose="02020603050405020304" pitchFamily="18" charset="0"/>
              </a:rPr>
              <a:t> well-informed.</a:t>
            </a:r>
          </a:p>
          <a:p>
            <a:r>
              <a:rPr lang="en-US" b="0" i="0" dirty="0">
                <a:solidFill>
                  <a:srgbClr val="222222"/>
                </a:solidFill>
                <a:effectLst/>
                <a:latin typeface="Times New Roman" panose="02020603050405020304" pitchFamily="18" charset="0"/>
              </a:rPr>
              <a:t>By providing menstrual hygiene products and education, girls and young women are empowered to manage their periods with dignity, and eliminate period-related stigmas.</a:t>
            </a:r>
          </a:p>
          <a:p>
            <a:endParaRPr lang="en-US" dirty="0">
              <a:solidFill>
                <a:srgbClr val="222222"/>
              </a:solidFill>
              <a:latin typeface="Times New Roman" panose="02020603050405020304" pitchFamily="18" charset="0"/>
            </a:endParaRPr>
          </a:p>
          <a:p>
            <a:r>
              <a:rPr lang="en-US" b="1" i="0" dirty="0">
                <a:solidFill>
                  <a:srgbClr val="222222"/>
                </a:solidFill>
                <a:effectLst/>
                <a:latin typeface="Times New Roman" panose="02020603050405020304" pitchFamily="18" charset="0"/>
              </a:rPr>
              <a:t>Team lead – </a:t>
            </a:r>
            <a:r>
              <a:rPr lang="en-US" b="1" i="0" dirty="0" err="1">
                <a:solidFill>
                  <a:srgbClr val="222222"/>
                </a:solidFill>
                <a:effectLst/>
                <a:latin typeface="Times New Roman" panose="02020603050405020304" pitchFamily="18" charset="0"/>
              </a:rPr>
              <a:t>Rtn</a:t>
            </a:r>
            <a:r>
              <a:rPr lang="en-US" b="1" i="0" dirty="0">
                <a:solidFill>
                  <a:srgbClr val="222222"/>
                </a:solidFill>
                <a:effectLst/>
                <a:latin typeface="Times New Roman" panose="02020603050405020304" pitchFamily="18" charset="0"/>
              </a:rPr>
              <a:t> Eileen</a:t>
            </a:r>
          </a:p>
          <a:p>
            <a:endParaRPr lang="en-US" dirty="0"/>
          </a:p>
        </p:txBody>
      </p:sp>
      <p:sp>
        <p:nvSpPr>
          <p:cNvPr id="4" name="Text Placeholder 3">
            <a:extLst>
              <a:ext uri="{FF2B5EF4-FFF2-40B4-BE49-F238E27FC236}">
                <a16:creationId xmlns:a16="http://schemas.microsoft.com/office/drawing/2014/main" id="{A1FD5396-2ACC-234F-AFF7-A2438F1E20F8}"/>
              </a:ext>
            </a:extLst>
          </p:cNvPr>
          <p:cNvSpPr>
            <a:spLocks noGrp="1"/>
          </p:cNvSpPr>
          <p:nvPr>
            <p:ph type="body" sz="half" idx="2"/>
          </p:nvPr>
        </p:nvSpPr>
        <p:spPr/>
        <p:txBody>
          <a:bodyPr/>
          <a:lstStyle/>
          <a:p>
            <a:endParaRPr lang="en-US" dirty="0"/>
          </a:p>
        </p:txBody>
      </p:sp>
      <p:pic>
        <p:nvPicPr>
          <p:cNvPr id="6" name="Picture 5">
            <a:extLst>
              <a:ext uri="{FF2B5EF4-FFF2-40B4-BE49-F238E27FC236}">
                <a16:creationId xmlns:a16="http://schemas.microsoft.com/office/drawing/2014/main" id="{55A98860-189B-7E47-AA11-2D23C0CA1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7" y="2057400"/>
            <a:ext cx="3932237" cy="3811588"/>
          </a:xfrm>
          <a:prstGeom prst="rect">
            <a:avLst/>
          </a:prstGeom>
        </p:spPr>
      </p:pic>
    </p:spTree>
    <p:extLst>
      <p:ext uri="{BB962C8B-B14F-4D97-AF65-F5344CB8AC3E}">
        <p14:creationId xmlns:p14="http://schemas.microsoft.com/office/powerpoint/2010/main" val="3418088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1341</Words>
  <Application>Microsoft Macintosh PowerPoint</Application>
  <PresentationFormat>Widescreen</PresentationFormat>
  <Paragraphs>91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Office Theme</vt:lpstr>
      <vt:lpstr>PowerPoint Presentation</vt:lpstr>
      <vt:lpstr>Thematic Areas for Projects </vt:lpstr>
      <vt:lpstr>PowerPoint Presentation</vt:lpstr>
      <vt:lpstr>Rural Blindness Eradication</vt:lpstr>
      <vt:lpstr>Our youngest recipient of a successful eye surgery – July 2023 Garissa eye camp</vt:lpstr>
      <vt:lpstr>PowerPoint Presentation</vt:lpstr>
      <vt:lpstr>PowerPoint Presentation</vt:lpstr>
      <vt:lpstr>Empowering young people with income generating skills</vt:lpstr>
      <vt:lpstr>Menstrual Hygiene Management - MHM</vt:lpstr>
      <vt:lpstr>PowerPoint Presentation</vt:lpstr>
      <vt:lpstr>School Children Around the World - SCAW</vt:lpstr>
      <vt:lpstr>PowerPoint Presentation</vt:lpstr>
      <vt:lpstr>Adopt a school project</vt:lpstr>
      <vt:lpstr>PowerPoint Presentation</vt:lpstr>
      <vt:lpstr>Growing Trees</vt:lpstr>
      <vt:lpstr>Energy Saving Jiko</vt:lpstr>
      <vt:lpstr>Hydroponics</vt:lpstr>
      <vt:lpstr>PowerPoint Presentation</vt:lpstr>
      <vt:lpstr>Support for Alcoholics and substance abuse addicts - Embakasi</vt:lpstr>
      <vt:lpstr>APPEAL TO MEMBERS</vt:lpstr>
      <vt:lpstr>WHAT IT ENTAILS TO SUCCESSFULLY IMPLEMENT A PROJECT</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Oyiengo</dc:creator>
  <cp:lastModifiedBy>Microsoft Office User</cp:lastModifiedBy>
  <cp:revision>19</cp:revision>
  <dcterms:created xsi:type="dcterms:W3CDTF">2023-08-16T09:18:51Z</dcterms:created>
  <dcterms:modified xsi:type="dcterms:W3CDTF">2023-08-16T20:51:47Z</dcterms:modified>
</cp:coreProperties>
</file>